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TT Hoves Bold" charset="1" panose="02000003020000060003"/>
      <p:regular r:id="rId11"/>
    </p:embeddedFont>
    <p:embeddedFont>
      <p:font typeface="TT Hoves" charset="1" panose="02000003020000060003"/>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jpe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png" Type="http://schemas.openxmlformats.org/officeDocument/2006/relationships/image"/><Relationship Id="rId2" Target="../media/image2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0.pn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28.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5.jpeg" Type="http://schemas.openxmlformats.org/officeDocument/2006/relationships/image"/><Relationship Id="rId9"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16D">
                <a:alpha val="100000"/>
              </a:srgbClr>
            </a:gs>
            <a:gs pos="100000">
              <a:srgbClr val="81249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false" rot="0">
            <a:off x="9625273" y="6577613"/>
            <a:ext cx="9483971" cy="3896332"/>
          </a:xfrm>
          <a:custGeom>
            <a:avLst/>
            <a:gdLst/>
            <a:ahLst/>
            <a:cxnLst/>
            <a:rect r="r" b="b" t="t" l="l"/>
            <a:pathLst>
              <a:path h="3896332" w="9483971">
                <a:moveTo>
                  <a:pt x="9483971" y="0"/>
                </a:moveTo>
                <a:lnTo>
                  <a:pt x="0" y="0"/>
                </a:lnTo>
                <a:lnTo>
                  <a:pt x="0" y="3896331"/>
                </a:lnTo>
                <a:lnTo>
                  <a:pt x="9483971" y="3896331"/>
                </a:lnTo>
                <a:lnTo>
                  <a:pt x="94839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473069" y="-473964"/>
            <a:ext cx="9199228" cy="3779349"/>
          </a:xfrm>
          <a:custGeom>
            <a:avLst/>
            <a:gdLst/>
            <a:ahLst/>
            <a:cxnLst/>
            <a:rect r="r" b="b" t="t" l="l"/>
            <a:pathLst>
              <a:path h="3779349" w="9199228">
                <a:moveTo>
                  <a:pt x="0" y="3779349"/>
                </a:moveTo>
                <a:lnTo>
                  <a:pt x="9199228" y="3779349"/>
                </a:lnTo>
                <a:lnTo>
                  <a:pt x="9199228" y="0"/>
                </a:lnTo>
                <a:lnTo>
                  <a:pt x="0" y="0"/>
                </a:lnTo>
                <a:lnTo>
                  <a:pt x="0" y="37793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64768" y="1808242"/>
            <a:ext cx="11358464" cy="6670516"/>
          </a:xfrm>
          <a:custGeom>
            <a:avLst/>
            <a:gdLst/>
            <a:ahLst/>
            <a:cxnLst/>
            <a:rect r="r" b="b" t="t" l="l"/>
            <a:pathLst>
              <a:path h="6670516" w="11358464">
                <a:moveTo>
                  <a:pt x="0" y="0"/>
                </a:moveTo>
                <a:lnTo>
                  <a:pt x="11358464" y="0"/>
                </a:lnTo>
                <a:lnTo>
                  <a:pt x="11358464" y="6670516"/>
                </a:lnTo>
                <a:lnTo>
                  <a:pt x="0" y="66705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73069" y="3107391"/>
            <a:ext cx="5559342" cy="4072218"/>
          </a:xfrm>
          <a:custGeom>
            <a:avLst/>
            <a:gdLst/>
            <a:ahLst/>
            <a:cxnLst/>
            <a:rect r="r" b="b" t="t" l="l"/>
            <a:pathLst>
              <a:path h="4072218" w="5559342">
                <a:moveTo>
                  <a:pt x="0" y="0"/>
                </a:moveTo>
                <a:lnTo>
                  <a:pt x="5559343" y="0"/>
                </a:lnTo>
                <a:lnTo>
                  <a:pt x="5559343" y="4072218"/>
                </a:lnTo>
                <a:lnTo>
                  <a:pt x="0" y="4072218"/>
                </a:lnTo>
                <a:lnTo>
                  <a:pt x="0" y="0"/>
                </a:lnTo>
                <a:close/>
              </a:path>
            </a:pathLst>
          </a:custGeom>
          <a:blipFill>
            <a:blip r:embed="rId8"/>
            <a:stretch>
              <a:fillRect l="0" t="0" r="0" b="0"/>
            </a:stretch>
          </a:blipFill>
        </p:spPr>
      </p:sp>
      <p:sp>
        <p:nvSpPr>
          <p:cNvPr name="Freeform 6" id="6"/>
          <p:cNvSpPr/>
          <p:nvPr/>
        </p:nvSpPr>
        <p:spPr>
          <a:xfrm flipH="false" flipV="false" rot="0">
            <a:off x="13146617" y="3107391"/>
            <a:ext cx="5634087" cy="4072218"/>
          </a:xfrm>
          <a:custGeom>
            <a:avLst/>
            <a:gdLst/>
            <a:ahLst/>
            <a:cxnLst/>
            <a:rect r="r" b="b" t="t" l="l"/>
            <a:pathLst>
              <a:path h="4072218" w="5634087">
                <a:moveTo>
                  <a:pt x="0" y="0"/>
                </a:moveTo>
                <a:lnTo>
                  <a:pt x="5634087" y="0"/>
                </a:lnTo>
                <a:lnTo>
                  <a:pt x="5634087" y="4072218"/>
                </a:lnTo>
                <a:lnTo>
                  <a:pt x="0" y="4072218"/>
                </a:lnTo>
                <a:lnTo>
                  <a:pt x="0" y="0"/>
                </a:lnTo>
                <a:close/>
              </a:path>
            </a:pathLst>
          </a:custGeom>
          <a:blipFill>
            <a:blip r:embed="rId9"/>
            <a:stretch>
              <a:fillRect l="0" t="0" r="0" b="0"/>
            </a:stretch>
          </a:blipFill>
        </p:spPr>
      </p:sp>
      <p:sp>
        <p:nvSpPr>
          <p:cNvPr name="Freeform 7" id="7"/>
          <p:cNvSpPr/>
          <p:nvPr/>
        </p:nvSpPr>
        <p:spPr>
          <a:xfrm flipH="false" flipV="false" rot="0">
            <a:off x="12683626" y="1028700"/>
            <a:ext cx="4575674" cy="574039"/>
          </a:xfrm>
          <a:custGeom>
            <a:avLst/>
            <a:gdLst/>
            <a:ahLst/>
            <a:cxnLst/>
            <a:rect r="r" b="b" t="t" l="l"/>
            <a:pathLst>
              <a:path h="574039" w="4575674">
                <a:moveTo>
                  <a:pt x="0" y="0"/>
                </a:moveTo>
                <a:lnTo>
                  <a:pt x="4575674" y="0"/>
                </a:lnTo>
                <a:lnTo>
                  <a:pt x="4575674" y="574039"/>
                </a:lnTo>
                <a:lnTo>
                  <a:pt x="0" y="5740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028700" y="8684261"/>
            <a:ext cx="4575674" cy="574039"/>
          </a:xfrm>
          <a:custGeom>
            <a:avLst/>
            <a:gdLst/>
            <a:ahLst/>
            <a:cxnLst/>
            <a:rect r="r" b="b" t="t" l="l"/>
            <a:pathLst>
              <a:path h="574039" w="4575674">
                <a:moveTo>
                  <a:pt x="4575674" y="0"/>
                </a:moveTo>
                <a:lnTo>
                  <a:pt x="0" y="0"/>
                </a:lnTo>
                <a:lnTo>
                  <a:pt x="0" y="574039"/>
                </a:lnTo>
                <a:lnTo>
                  <a:pt x="4575674" y="574039"/>
                </a:lnTo>
                <a:lnTo>
                  <a:pt x="457567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451941" y="5172930"/>
            <a:ext cx="9384118" cy="2106676"/>
          </a:xfrm>
          <a:prstGeom prst="rect">
            <a:avLst/>
          </a:prstGeom>
        </p:spPr>
        <p:txBody>
          <a:bodyPr anchor="t" rtlCol="false" tIns="0" lIns="0" bIns="0" rIns="0">
            <a:spAutoFit/>
          </a:bodyPr>
          <a:lstStyle/>
          <a:p>
            <a:pPr algn="ctr">
              <a:lnSpc>
                <a:spcPts val="5431"/>
              </a:lnSpc>
            </a:pPr>
            <a:r>
              <a:rPr lang="en-US" sz="5599" b="true">
                <a:solidFill>
                  <a:srgbClr val="77E8FF"/>
                </a:solidFill>
                <a:latin typeface="TT Hoves Bold"/>
                <a:ea typeface="TT Hoves Bold"/>
                <a:cs typeface="TT Hoves Bold"/>
                <a:sym typeface="TT Hoves Bold"/>
              </a:rPr>
              <a:t>Modeling a Neural Network</a:t>
            </a:r>
          </a:p>
          <a:p>
            <a:pPr algn="ctr">
              <a:lnSpc>
                <a:spcPts val="5431"/>
              </a:lnSpc>
            </a:pPr>
            <a:r>
              <a:rPr lang="en-US" sz="5599" b="true">
                <a:solidFill>
                  <a:srgbClr val="77E8FF"/>
                </a:solidFill>
                <a:latin typeface="TT Hoves Bold"/>
                <a:ea typeface="TT Hoves Bold"/>
                <a:cs typeface="TT Hoves Bold"/>
                <a:sym typeface="TT Hoves Bold"/>
              </a:rPr>
              <a:t>Architecture and Functionality </a:t>
            </a:r>
          </a:p>
        </p:txBody>
      </p:sp>
      <p:sp>
        <p:nvSpPr>
          <p:cNvPr name="TextBox 10" id="10"/>
          <p:cNvSpPr txBox="true"/>
          <p:nvPr/>
        </p:nvSpPr>
        <p:spPr>
          <a:xfrm rot="0">
            <a:off x="4631144" y="4318743"/>
            <a:ext cx="9025712" cy="655955"/>
          </a:xfrm>
          <a:prstGeom prst="rect">
            <a:avLst/>
          </a:prstGeom>
        </p:spPr>
        <p:txBody>
          <a:bodyPr anchor="t" rtlCol="false" tIns="0" lIns="0" bIns="0" rIns="0">
            <a:spAutoFit/>
          </a:bodyPr>
          <a:lstStyle/>
          <a:p>
            <a:pPr algn="ctr" marL="0" indent="0" lvl="0">
              <a:lnSpc>
                <a:spcPts val="5319"/>
              </a:lnSpc>
              <a:spcBef>
                <a:spcPct val="0"/>
              </a:spcBef>
            </a:pPr>
            <a:r>
              <a:rPr lang="en-US" sz="3799">
                <a:solidFill>
                  <a:srgbClr val="77E8FF"/>
                </a:solidFill>
                <a:latin typeface="TT Hoves"/>
                <a:ea typeface="TT Hoves"/>
                <a:cs typeface="TT Hoves"/>
                <a:sym typeface="TT Hoves"/>
              </a:rPr>
              <a:t>ITAI 2373 Natural Language processing</a:t>
            </a:r>
          </a:p>
        </p:txBody>
      </p:sp>
      <p:sp>
        <p:nvSpPr>
          <p:cNvPr name="TextBox 11" id="11"/>
          <p:cNvSpPr txBox="true"/>
          <p:nvPr/>
        </p:nvSpPr>
        <p:spPr>
          <a:xfrm rot="0">
            <a:off x="9362027" y="2401430"/>
            <a:ext cx="2136071" cy="406400"/>
          </a:xfrm>
          <a:prstGeom prst="rect">
            <a:avLst/>
          </a:prstGeom>
        </p:spPr>
        <p:txBody>
          <a:bodyPr anchor="t" rtlCol="false" tIns="0" lIns="0" bIns="0" rIns="0">
            <a:spAutoFit/>
          </a:bodyPr>
          <a:lstStyle/>
          <a:p>
            <a:pPr algn="ctr" marL="0" indent="0" lvl="0">
              <a:lnSpc>
                <a:spcPts val="3039"/>
              </a:lnSpc>
              <a:spcBef>
                <a:spcPct val="0"/>
              </a:spcBef>
            </a:pPr>
            <a:r>
              <a:rPr lang="en-US" sz="3199" spc="-207">
                <a:solidFill>
                  <a:srgbClr val="FCFEFF"/>
                </a:solidFill>
                <a:latin typeface="TT Hoves"/>
                <a:ea typeface="TT Hoves"/>
                <a:cs typeface="TT Hoves"/>
                <a:sym typeface="TT Hoves"/>
              </a:rPr>
              <a:t>By  Chloe Tu</a:t>
            </a:r>
          </a:p>
        </p:txBody>
      </p:sp>
      <p:grpSp>
        <p:nvGrpSpPr>
          <p:cNvPr name="Group 12" id="12"/>
          <p:cNvGrpSpPr/>
          <p:nvPr/>
        </p:nvGrpSpPr>
        <p:grpSpPr>
          <a:xfrm rot="0">
            <a:off x="13836059" y="7179609"/>
            <a:ext cx="4695423" cy="46954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25136" r="0" b="-25136"/>
              </a:stretch>
            </a:blipFill>
            <a:ln w="123825" cap="sq">
              <a:gradFill>
                <a:gsLst>
                  <a:gs pos="0">
                    <a:srgbClr val="0C116D">
                      <a:alpha val="100000"/>
                    </a:srgbClr>
                  </a:gs>
                  <a:gs pos="100000">
                    <a:srgbClr val="C250DF">
                      <a:alpha val="100000"/>
                    </a:srgbClr>
                  </a:gs>
                </a:gsLst>
                <a:lin ang="0"/>
              </a:gradFill>
              <a:prstDash val="solid"/>
              <a:miter/>
            </a:ln>
          </p:spPr>
        </p:sp>
      </p:grpSp>
      <p:grpSp>
        <p:nvGrpSpPr>
          <p:cNvPr name="Group 14" id="14"/>
          <p:cNvGrpSpPr/>
          <p:nvPr/>
        </p:nvGrpSpPr>
        <p:grpSpPr>
          <a:xfrm rot="0">
            <a:off x="-1230655" y="-1319012"/>
            <a:ext cx="4695423" cy="469542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0" t="0" r="0" b="0"/>
              </a:stretch>
            </a:blipFill>
            <a:ln w="123825" cap="sq">
              <a:gradFill>
                <a:gsLst>
                  <a:gs pos="0">
                    <a:srgbClr val="0C116D">
                      <a:alpha val="100000"/>
                    </a:srgbClr>
                  </a:gs>
                  <a:gs pos="100000">
                    <a:srgbClr val="C250DF">
                      <a:alpha val="100000"/>
                    </a:srgbClr>
                  </a:gs>
                </a:gsLst>
                <a:lin ang="0"/>
              </a:grad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16D">
                <a:alpha val="100000"/>
              </a:srgbClr>
            </a:gs>
            <a:gs pos="100000">
              <a:srgbClr val="81249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37656" y="-2762844"/>
            <a:ext cx="15812687" cy="15812687"/>
          </a:xfrm>
          <a:custGeom>
            <a:avLst/>
            <a:gdLst/>
            <a:ahLst/>
            <a:cxnLst/>
            <a:rect r="r" b="b" t="t" l="l"/>
            <a:pathLst>
              <a:path h="15812687" w="15812687">
                <a:moveTo>
                  <a:pt x="0" y="0"/>
                </a:moveTo>
                <a:lnTo>
                  <a:pt x="15812688" y="0"/>
                </a:lnTo>
                <a:lnTo>
                  <a:pt x="15812688" y="15812688"/>
                </a:lnTo>
                <a:lnTo>
                  <a:pt x="0" y="15812688"/>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625273" y="6577613"/>
            <a:ext cx="9483971" cy="3896332"/>
          </a:xfrm>
          <a:custGeom>
            <a:avLst/>
            <a:gdLst/>
            <a:ahLst/>
            <a:cxnLst/>
            <a:rect r="r" b="b" t="t" l="l"/>
            <a:pathLst>
              <a:path h="3896332" w="9483971">
                <a:moveTo>
                  <a:pt x="9483971" y="0"/>
                </a:moveTo>
                <a:lnTo>
                  <a:pt x="0" y="0"/>
                </a:lnTo>
                <a:lnTo>
                  <a:pt x="0" y="3896331"/>
                </a:lnTo>
                <a:lnTo>
                  <a:pt x="9483971" y="3896331"/>
                </a:lnTo>
                <a:lnTo>
                  <a:pt x="94839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473069" y="-473964"/>
            <a:ext cx="9199228" cy="3779349"/>
          </a:xfrm>
          <a:custGeom>
            <a:avLst/>
            <a:gdLst/>
            <a:ahLst/>
            <a:cxnLst/>
            <a:rect r="r" b="b" t="t" l="l"/>
            <a:pathLst>
              <a:path h="3779349" w="9199228">
                <a:moveTo>
                  <a:pt x="0" y="3779349"/>
                </a:moveTo>
                <a:lnTo>
                  <a:pt x="9199228" y="3779349"/>
                </a:lnTo>
                <a:lnTo>
                  <a:pt x="9199228" y="0"/>
                </a:lnTo>
                <a:lnTo>
                  <a:pt x="0" y="0"/>
                </a:lnTo>
                <a:lnTo>
                  <a:pt x="0" y="377934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1028700"/>
            <a:ext cx="16566794" cy="8628538"/>
          </a:xfrm>
          <a:custGeom>
            <a:avLst/>
            <a:gdLst/>
            <a:ahLst/>
            <a:cxnLst/>
            <a:rect r="r" b="b" t="t" l="l"/>
            <a:pathLst>
              <a:path h="8628538" w="16566794">
                <a:moveTo>
                  <a:pt x="0" y="0"/>
                </a:moveTo>
                <a:lnTo>
                  <a:pt x="16566794" y="0"/>
                </a:lnTo>
                <a:lnTo>
                  <a:pt x="16566794" y="8628538"/>
                </a:lnTo>
                <a:lnTo>
                  <a:pt x="0" y="86285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318121" y="8342771"/>
            <a:ext cx="6089941" cy="4707072"/>
          </a:xfrm>
          <a:custGeom>
            <a:avLst/>
            <a:gdLst/>
            <a:ahLst/>
            <a:cxnLst/>
            <a:rect r="r" b="b" t="t" l="l"/>
            <a:pathLst>
              <a:path h="4707072" w="6089941">
                <a:moveTo>
                  <a:pt x="0" y="0"/>
                </a:moveTo>
                <a:lnTo>
                  <a:pt x="6089941" y="0"/>
                </a:lnTo>
                <a:lnTo>
                  <a:pt x="6089941" y="4707073"/>
                </a:lnTo>
                <a:lnTo>
                  <a:pt x="0" y="4707073"/>
                </a:lnTo>
                <a:lnTo>
                  <a:pt x="0" y="0"/>
                </a:lnTo>
                <a:close/>
              </a:path>
            </a:pathLst>
          </a:custGeom>
          <a:blipFill>
            <a:blip r:embed="rId10"/>
            <a:stretch>
              <a:fillRect l="0" t="0" r="0" b="0"/>
            </a:stretch>
          </a:blipFill>
        </p:spPr>
      </p:sp>
      <p:sp>
        <p:nvSpPr>
          <p:cNvPr name="Freeform 7" id="7"/>
          <p:cNvSpPr/>
          <p:nvPr/>
        </p:nvSpPr>
        <p:spPr>
          <a:xfrm flipH="true" flipV="false" rot="0">
            <a:off x="3890472" y="9258300"/>
            <a:ext cx="4575674" cy="574039"/>
          </a:xfrm>
          <a:custGeom>
            <a:avLst/>
            <a:gdLst/>
            <a:ahLst/>
            <a:cxnLst/>
            <a:rect r="r" b="b" t="t" l="l"/>
            <a:pathLst>
              <a:path h="574039" w="4575674">
                <a:moveTo>
                  <a:pt x="4575674" y="0"/>
                </a:moveTo>
                <a:lnTo>
                  <a:pt x="0" y="0"/>
                </a:lnTo>
                <a:lnTo>
                  <a:pt x="0" y="574039"/>
                </a:lnTo>
                <a:lnTo>
                  <a:pt x="4575674" y="574039"/>
                </a:lnTo>
                <a:lnTo>
                  <a:pt x="4575674"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10709031" y="1028700"/>
            <a:ext cx="6688120" cy="2121004"/>
            <a:chOff x="0" y="0"/>
            <a:chExt cx="812800" cy="257763"/>
          </a:xfrm>
        </p:grpSpPr>
        <p:sp>
          <p:nvSpPr>
            <p:cNvPr name="Freeform 9" id="9"/>
            <p:cNvSpPr/>
            <p:nvPr/>
          </p:nvSpPr>
          <p:spPr>
            <a:xfrm flipH="false" flipV="false" rot="0">
              <a:off x="0" y="0"/>
              <a:ext cx="812800" cy="257763"/>
            </a:xfrm>
            <a:custGeom>
              <a:avLst/>
              <a:gdLst/>
              <a:ahLst/>
              <a:cxnLst/>
              <a:rect r="r" b="b" t="t" l="l"/>
              <a:pathLst>
                <a:path h="257763" w="812800">
                  <a:moveTo>
                    <a:pt x="26624" y="0"/>
                  </a:moveTo>
                  <a:lnTo>
                    <a:pt x="786176" y="0"/>
                  </a:lnTo>
                  <a:cubicBezTo>
                    <a:pt x="800880" y="0"/>
                    <a:pt x="812800" y="11920"/>
                    <a:pt x="812800" y="26624"/>
                  </a:cubicBezTo>
                  <a:lnTo>
                    <a:pt x="812800" y="231139"/>
                  </a:lnTo>
                  <a:cubicBezTo>
                    <a:pt x="812800" y="245843"/>
                    <a:pt x="800880" y="257763"/>
                    <a:pt x="786176" y="257763"/>
                  </a:cubicBezTo>
                  <a:lnTo>
                    <a:pt x="26624" y="257763"/>
                  </a:lnTo>
                  <a:cubicBezTo>
                    <a:pt x="11920" y="257763"/>
                    <a:pt x="0" y="245843"/>
                    <a:pt x="0" y="231139"/>
                  </a:cubicBezTo>
                  <a:lnTo>
                    <a:pt x="0" y="26624"/>
                  </a:lnTo>
                  <a:cubicBezTo>
                    <a:pt x="0" y="11920"/>
                    <a:pt x="11920" y="0"/>
                    <a:pt x="26624" y="0"/>
                  </a:cubicBezTo>
                  <a:close/>
                </a:path>
              </a:pathLst>
            </a:custGeom>
            <a:blipFill>
              <a:blip r:embed="rId13"/>
              <a:stretch>
                <a:fillRect l="0" t="-104492" r="0" b="-110835"/>
              </a:stretch>
            </a:blipFill>
          </p:spPr>
        </p:sp>
      </p:grpSp>
      <p:sp>
        <p:nvSpPr>
          <p:cNvPr name="Freeform 10" id="10"/>
          <p:cNvSpPr/>
          <p:nvPr/>
        </p:nvSpPr>
        <p:spPr>
          <a:xfrm flipH="false" flipV="false" rot="0">
            <a:off x="12050337" y="3852087"/>
            <a:ext cx="5475805" cy="3784605"/>
          </a:xfrm>
          <a:custGeom>
            <a:avLst/>
            <a:gdLst/>
            <a:ahLst/>
            <a:cxnLst/>
            <a:rect r="r" b="b" t="t" l="l"/>
            <a:pathLst>
              <a:path h="3784605" w="5475805">
                <a:moveTo>
                  <a:pt x="0" y="0"/>
                </a:moveTo>
                <a:lnTo>
                  <a:pt x="5475805" y="0"/>
                </a:lnTo>
                <a:lnTo>
                  <a:pt x="5475805" y="3784605"/>
                </a:lnTo>
                <a:lnTo>
                  <a:pt x="0" y="3784605"/>
                </a:lnTo>
                <a:lnTo>
                  <a:pt x="0" y="0"/>
                </a:lnTo>
                <a:close/>
              </a:path>
            </a:pathLst>
          </a:custGeom>
          <a:blipFill>
            <a:blip r:embed="rId14"/>
            <a:stretch>
              <a:fillRect l="0" t="0" r="0" b="0"/>
            </a:stretch>
          </a:blipFill>
        </p:spPr>
      </p:sp>
      <p:sp>
        <p:nvSpPr>
          <p:cNvPr name="TextBox 11" id="11"/>
          <p:cNvSpPr txBox="true"/>
          <p:nvPr/>
        </p:nvSpPr>
        <p:spPr>
          <a:xfrm rot="0">
            <a:off x="1577278" y="1431715"/>
            <a:ext cx="8547534" cy="2024381"/>
          </a:xfrm>
          <a:prstGeom prst="rect">
            <a:avLst/>
          </a:prstGeom>
        </p:spPr>
        <p:txBody>
          <a:bodyPr anchor="t" rtlCol="false" tIns="0" lIns="0" bIns="0" rIns="0">
            <a:spAutoFit/>
          </a:bodyPr>
          <a:lstStyle/>
          <a:p>
            <a:pPr algn="l">
              <a:lnSpc>
                <a:spcPts val="7760"/>
              </a:lnSpc>
            </a:pPr>
            <a:r>
              <a:rPr lang="en-US" sz="8000" b="true">
                <a:solidFill>
                  <a:srgbClr val="77E8FF"/>
                </a:solidFill>
                <a:latin typeface="TT Hoves Bold"/>
                <a:ea typeface="TT Hoves Bold"/>
                <a:cs typeface="TT Hoves Bold"/>
                <a:sym typeface="TT Hoves Bold"/>
              </a:rPr>
              <a:t>What Is a Neural Network?</a:t>
            </a:r>
          </a:p>
        </p:txBody>
      </p:sp>
      <p:sp>
        <p:nvSpPr>
          <p:cNvPr name="TextBox 12" id="12"/>
          <p:cNvSpPr txBox="true"/>
          <p:nvPr/>
        </p:nvSpPr>
        <p:spPr>
          <a:xfrm rot="0">
            <a:off x="1577278" y="3372060"/>
            <a:ext cx="10572592" cy="5200650"/>
          </a:xfrm>
          <a:prstGeom prst="rect">
            <a:avLst/>
          </a:prstGeom>
        </p:spPr>
        <p:txBody>
          <a:bodyPr anchor="t" rtlCol="false" tIns="0" lIns="0" bIns="0" rIns="0">
            <a:spAutoFit/>
          </a:bodyPr>
          <a:lstStyle/>
          <a:p>
            <a:pPr algn="l">
              <a:lnSpc>
                <a:spcPts val="2565"/>
              </a:lnSpc>
            </a:pPr>
            <a:r>
              <a:rPr lang="en-US" sz="2700" spc="-175">
                <a:solidFill>
                  <a:srgbClr val="FCFEFF"/>
                </a:solidFill>
                <a:latin typeface="TT Hoves"/>
                <a:ea typeface="TT Hoves"/>
                <a:cs typeface="TT Hoves"/>
                <a:sym typeface="TT Hoves"/>
              </a:rPr>
              <a:t>I see a neural network as a computational model inspired by the structure of the human brain. It's designed to recognize patterns and make decisions.</a:t>
            </a:r>
          </a:p>
          <a:p>
            <a:pPr algn="l">
              <a:lnSpc>
                <a:spcPts val="2565"/>
              </a:lnSpc>
            </a:pPr>
          </a:p>
          <a:p>
            <a:pPr algn="l">
              <a:lnSpc>
                <a:spcPts val="2565"/>
              </a:lnSpc>
            </a:pPr>
            <a:r>
              <a:rPr lang="en-US" sz="2700" spc="-175">
                <a:solidFill>
                  <a:srgbClr val="FCFEFF"/>
                </a:solidFill>
                <a:latin typeface="TT Hoves"/>
                <a:ea typeface="TT Hoves"/>
                <a:cs typeface="TT Hoves"/>
                <a:sym typeface="TT Hoves"/>
              </a:rPr>
              <a:t>Its core purpose is to learn from vast amounts of data to produce accurate predictions.</a:t>
            </a:r>
          </a:p>
          <a:p>
            <a:pPr algn="l">
              <a:lnSpc>
                <a:spcPts val="2565"/>
              </a:lnSpc>
            </a:pPr>
          </a:p>
          <a:p>
            <a:pPr algn="l">
              <a:lnSpc>
                <a:spcPts val="2565"/>
              </a:lnSpc>
            </a:pPr>
            <a:r>
              <a:rPr lang="en-US" sz="2700" spc="-175">
                <a:solidFill>
                  <a:srgbClr val="FCFEFF"/>
                </a:solidFill>
                <a:latin typeface="TT Hoves"/>
                <a:ea typeface="TT Hoves"/>
                <a:cs typeface="TT Hoves"/>
                <a:sym typeface="TT Hoves"/>
              </a:rPr>
              <a:t>It gets its name because its structure, with interconnected layers of nodes (neurons), is inspired by the biological brain.</a:t>
            </a:r>
          </a:p>
          <a:p>
            <a:pPr algn="l">
              <a:lnSpc>
                <a:spcPts val="2565"/>
              </a:lnSpc>
            </a:pPr>
          </a:p>
          <a:p>
            <a:pPr algn="l">
              <a:lnSpc>
                <a:spcPts val="2565"/>
              </a:lnSpc>
            </a:pPr>
            <a:r>
              <a:rPr lang="en-US" sz="2700" spc="-175">
                <a:solidFill>
                  <a:srgbClr val="FCFEFF"/>
                </a:solidFill>
                <a:latin typeface="TT Hoves"/>
                <a:ea typeface="TT Hoves"/>
                <a:cs typeface="TT Hoves"/>
                <a:sym typeface="TT Hoves"/>
              </a:rPr>
              <a:t>My specific model is simplified into three essential components: the Input Layer (where data enters), the Hidden Layers (where the complex processing happens), and the Output Layer (where the prediction is made).</a:t>
            </a:r>
          </a:p>
          <a:p>
            <a:pPr algn="l">
              <a:lnSpc>
                <a:spcPts val="2565"/>
              </a:lnSpc>
            </a:pPr>
          </a:p>
          <a:p>
            <a:pPr algn="l" marL="0" indent="0" lvl="0">
              <a:lnSpc>
                <a:spcPts val="2565"/>
              </a:lnSpc>
              <a:spcBef>
                <a:spcPct val="0"/>
              </a:spcBef>
            </a:pPr>
            <a:r>
              <a:rPr lang="en-US" b="true" sz="2700" spc="-175">
                <a:solidFill>
                  <a:srgbClr val="FCFEFF"/>
                </a:solidFill>
                <a:latin typeface="TT Hoves Bold"/>
                <a:ea typeface="TT Hoves Bold"/>
                <a:cs typeface="TT Hoves Bold"/>
                <a:sym typeface="TT Hoves Bold"/>
              </a:rPr>
              <a:t>My Objective: </a:t>
            </a:r>
            <a:r>
              <a:rPr lang="en-US" sz="2700" spc="-175">
                <a:solidFill>
                  <a:srgbClr val="FCFEFF"/>
                </a:solidFill>
                <a:latin typeface="TT Hoves"/>
                <a:ea typeface="TT Hoves"/>
                <a:cs typeface="TT Hoves"/>
                <a:sym typeface="TT Hoves"/>
              </a:rPr>
              <a:t>I will use this model to simulate a common business task: predicting if an online customer will click on an advertisement, which is known as a classification problem.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16D">
                <a:alpha val="100000"/>
              </a:srgbClr>
            </a:gs>
            <a:gs pos="100000">
              <a:srgbClr val="81249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557611" y="7158665"/>
            <a:ext cx="10052156" cy="10052156"/>
          </a:xfrm>
          <a:custGeom>
            <a:avLst/>
            <a:gdLst/>
            <a:ahLst/>
            <a:cxnLst/>
            <a:rect r="r" b="b" t="t" l="l"/>
            <a:pathLst>
              <a:path h="10052156" w="10052156">
                <a:moveTo>
                  <a:pt x="0" y="0"/>
                </a:moveTo>
                <a:lnTo>
                  <a:pt x="10052156" y="0"/>
                </a:lnTo>
                <a:lnTo>
                  <a:pt x="10052156" y="10052156"/>
                </a:lnTo>
                <a:lnTo>
                  <a:pt x="0" y="10052156"/>
                </a:lnTo>
                <a:lnTo>
                  <a:pt x="0" y="0"/>
                </a:lnTo>
                <a:close/>
              </a:path>
            </a:pathLst>
          </a:custGeom>
          <a:blipFill>
            <a:blip r:embed="rId2"/>
            <a:stretch>
              <a:fillRect l="0" t="0" r="0" b="0"/>
            </a:stretch>
          </a:blipFill>
        </p:spPr>
      </p:sp>
      <p:sp>
        <p:nvSpPr>
          <p:cNvPr name="Freeform 3" id="3"/>
          <p:cNvSpPr/>
          <p:nvPr/>
        </p:nvSpPr>
        <p:spPr>
          <a:xfrm flipH="true" flipV="false" rot="0">
            <a:off x="9625273" y="6577613"/>
            <a:ext cx="9483971" cy="3896332"/>
          </a:xfrm>
          <a:custGeom>
            <a:avLst/>
            <a:gdLst/>
            <a:ahLst/>
            <a:cxnLst/>
            <a:rect r="r" b="b" t="t" l="l"/>
            <a:pathLst>
              <a:path h="3896332" w="9483971">
                <a:moveTo>
                  <a:pt x="9483971" y="0"/>
                </a:moveTo>
                <a:lnTo>
                  <a:pt x="0" y="0"/>
                </a:lnTo>
                <a:lnTo>
                  <a:pt x="0" y="3896331"/>
                </a:lnTo>
                <a:lnTo>
                  <a:pt x="9483971" y="3896331"/>
                </a:lnTo>
                <a:lnTo>
                  <a:pt x="948397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7656" y="-2762844"/>
            <a:ext cx="15812687" cy="15812687"/>
          </a:xfrm>
          <a:custGeom>
            <a:avLst/>
            <a:gdLst/>
            <a:ahLst/>
            <a:cxnLst/>
            <a:rect r="r" b="b" t="t" l="l"/>
            <a:pathLst>
              <a:path h="15812687" w="15812687">
                <a:moveTo>
                  <a:pt x="0" y="0"/>
                </a:moveTo>
                <a:lnTo>
                  <a:pt x="15812688" y="0"/>
                </a:lnTo>
                <a:lnTo>
                  <a:pt x="15812688" y="15812688"/>
                </a:lnTo>
                <a:lnTo>
                  <a:pt x="0" y="15812688"/>
                </a:lnTo>
                <a:lnTo>
                  <a:pt x="0" y="0"/>
                </a:lnTo>
                <a:close/>
              </a:path>
            </a:pathLst>
          </a:custGeom>
          <a:blipFill>
            <a:blip r:embed="rId5">
              <a:alphaModFix amt="4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true" rot="0">
            <a:off x="-473069" y="-473964"/>
            <a:ext cx="9199228" cy="3779349"/>
          </a:xfrm>
          <a:custGeom>
            <a:avLst/>
            <a:gdLst/>
            <a:ahLst/>
            <a:cxnLst/>
            <a:rect r="r" b="b" t="t" l="l"/>
            <a:pathLst>
              <a:path h="3779349" w="9199228">
                <a:moveTo>
                  <a:pt x="0" y="3779349"/>
                </a:moveTo>
                <a:lnTo>
                  <a:pt x="9199228" y="3779349"/>
                </a:lnTo>
                <a:lnTo>
                  <a:pt x="9199228" y="0"/>
                </a:lnTo>
                <a:lnTo>
                  <a:pt x="0" y="0"/>
                </a:lnTo>
                <a:lnTo>
                  <a:pt x="0" y="3779349"/>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2676674" y="4826617"/>
            <a:ext cx="3647494" cy="2230336"/>
            <a:chOff x="0" y="0"/>
            <a:chExt cx="960657" cy="587414"/>
          </a:xfrm>
        </p:grpSpPr>
        <p:sp>
          <p:nvSpPr>
            <p:cNvPr name="Freeform 7" id="7"/>
            <p:cNvSpPr/>
            <p:nvPr/>
          </p:nvSpPr>
          <p:spPr>
            <a:xfrm flipH="false" flipV="false" rot="0">
              <a:off x="0" y="0"/>
              <a:ext cx="960657" cy="587414"/>
            </a:xfrm>
            <a:custGeom>
              <a:avLst/>
              <a:gdLst/>
              <a:ahLst/>
              <a:cxnLst/>
              <a:rect r="r" b="b" t="t" l="l"/>
              <a:pathLst>
                <a:path h="587414" w="960657">
                  <a:moveTo>
                    <a:pt x="108249" y="0"/>
                  </a:moveTo>
                  <a:lnTo>
                    <a:pt x="852408" y="0"/>
                  </a:lnTo>
                  <a:cubicBezTo>
                    <a:pt x="912192" y="0"/>
                    <a:pt x="960657" y="48465"/>
                    <a:pt x="960657" y="108249"/>
                  </a:cubicBezTo>
                  <a:lnTo>
                    <a:pt x="960657" y="479165"/>
                  </a:lnTo>
                  <a:cubicBezTo>
                    <a:pt x="960657" y="538949"/>
                    <a:pt x="912192" y="587414"/>
                    <a:pt x="852408" y="587414"/>
                  </a:cubicBezTo>
                  <a:lnTo>
                    <a:pt x="108249" y="587414"/>
                  </a:lnTo>
                  <a:cubicBezTo>
                    <a:pt x="79540" y="587414"/>
                    <a:pt x="52006" y="576009"/>
                    <a:pt x="31705" y="555708"/>
                  </a:cubicBezTo>
                  <a:cubicBezTo>
                    <a:pt x="11405" y="535408"/>
                    <a:pt x="0" y="507874"/>
                    <a:pt x="0" y="479165"/>
                  </a:cubicBezTo>
                  <a:lnTo>
                    <a:pt x="0" y="108249"/>
                  </a:lnTo>
                  <a:cubicBezTo>
                    <a:pt x="0" y="48465"/>
                    <a:pt x="48465" y="0"/>
                    <a:pt x="108249" y="0"/>
                  </a:cubicBezTo>
                  <a:close/>
                </a:path>
              </a:pathLst>
            </a:custGeom>
            <a:gradFill rotWithShape="true">
              <a:gsLst>
                <a:gs pos="0">
                  <a:srgbClr val="161560">
                    <a:alpha val="100000"/>
                  </a:srgbClr>
                </a:gs>
                <a:gs pos="100000">
                  <a:srgbClr val="2D82C8">
                    <a:alpha val="100000"/>
                  </a:srgbClr>
                </a:gs>
              </a:gsLst>
              <a:lin ang="2700000"/>
            </a:gradFill>
          </p:spPr>
        </p:sp>
        <p:sp>
          <p:nvSpPr>
            <p:cNvPr name="TextBox 8" id="8"/>
            <p:cNvSpPr txBox="true"/>
            <p:nvPr/>
          </p:nvSpPr>
          <p:spPr>
            <a:xfrm>
              <a:off x="0" y="57150"/>
              <a:ext cx="960657" cy="530264"/>
            </a:xfrm>
            <a:prstGeom prst="rect">
              <a:avLst/>
            </a:prstGeom>
          </p:spPr>
          <p:txBody>
            <a:bodyPr anchor="ctr" rtlCol="false" tIns="50800" lIns="50800" bIns="50800" rIns="50800"/>
            <a:lstStyle/>
            <a:p>
              <a:pPr algn="ctr">
                <a:lnSpc>
                  <a:spcPts val="2247"/>
                </a:lnSpc>
              </a:pPr>
            </a:p>
          </p:txBody>
        </p:sp>
      </p:grpSp>
      <p:grpSp>
        <p:nvGrpSpPr>
          <p:cNvPr name="Group 9" id="9"/>
          <p:cNvGrpSpPr/>
          <p:nvPr/>
        </p:nvGrpSpPr>
        <p:grpSpPr>
          <a:xfrm rot="0">
            <a:off x="6324167" y="4780420"/>
            <a:ext cx="3679754" cy="2181544"/>
            <a:chOff x="0" y="0"/>
            <a:chExt cx="969153" cy="574563"/>
          </a:xfrm>
        </p:grpSpPr>
        <p:sp>
          <p:nvSpPr>
            <p:cNvPr name="Freeform 10" id="10"/>
            <p:cNvSpPr/>
            <p:nvPr/>
          </p:nvSpPr>
          <p:spPr>
            <a:xfrm flipH="false" flipV="false" rot="0">
              <a:off x="0" y="0"/>
              <a:ext cx="969153" cy="574563"/>
            </a:xfrm>
            <a:custGeom>
              <a:avLst/>
              <a:gdLst/>
              <a:ahLst/>
              <a:cxnLst/>
              <a:rect r="r" b="b" t="t" l="l"/>
              <a:pathLst>
                <a:path h="574563" w="969153">
                  <a:moveTo>
                    <a:pt x="107300" y="0"/>
                  </a:moveTo>
                  <a:lnTo>
                    <a:pt x="861853" y="0"/>
                  </a:lnTo>
                  <a:cubicBezTo>
                    <a:pt x="890311" y="0"/>
                    <a:pt x="917603" y="11305"/>
                    <a:pt x="937726" y="31427"/>
                  </a:cubicBezTo>
                  <a:cubicBezTo>
                    <a:pt x="957849" y="51550"/>
                    <a:pt x="969153" y="78842"/>
                    <a:pt x="969153" y="107300"/>
                  </a:cubicBezTo>
                  <a:lnTo>
                    <a:pt x="969153" y="467263"/>
                  </a:lnTo>
                  <a:cubicBezTo>
                    <a:pt x="969153" y="495721"/>
                    <a:pt x="957849" y="523013"/>
                    <a:pt x="937726" y="543136"/>
                  </a:cubicBezTo>
                  <a:cubicBezTo>
                    <a:pt x="917603" y="563258"/>
                    <a:pt x="890311" y="574563"/>
                    <a:pt x="861853" y="574563"/>
                  </a:cubicBezTo>
                  <a:lnTo>
                    <a:pt x="107300" y="574563"/>
                  </a:lnTo>
                  <a:cubicBezTo>
                    <a:pt x="78842" y="574563"/>
                    <a:pt x="51550" y="563258"/>
                    <a:pt x="31427" y="543136"/>
                  </a:cubicBezTo>
                  <a:cubicBezTo>
                    <a:pt x="11305" y="523013"/>
                    <a:pt x="0" y="495721"/>
                    <a:pt x="0" y="467263"/>
                  </a:cubicBezTo>
                  <a:lnTo>
                    <a:pt x="0" y="107300"/>
                  </a:lnTo>
                  <a:cubicBezTo>
                    <a:pt x="0" y="78842"/>
                    <a:pt x="11305" y="51550"/>
                    <a:pt x="31427" y="31427"/>
                  </a:cubicBezTo>
                  <a:cubicBezTo>
                    <a:pt x="51550" y="11305"/>
                    <a:pt x="78842" y="0"/>
                    <a:pt x="107300" y="0"/>
                  </a:cubicBezTo>
                  <a:close/>
                </a:path>
              </a:pathLst>
            </a:custGeom>
            <a:gradFill rotWithShape="true">
              <a:gsLst>
                <a:gs pos="0">
                  <a:srgbClr val="161560">
                    <a:alpha val="100000"/>
                  </a:srgbClr>
                </a:gs>
                <a:gs pos="100000">
                  <a:srgbClr val="2D82C8">
                    <a:alpha val="100000"/>
                  </a:srgbClr>
                </a:gs>
              </a:gsLst>
              <a:lin ang="2700000"/>
            </a:gradFill>
            <a:ln cap="rnd">
              <a:noFill/>
              <a:prstDash val="solid"/>
              <a:round/>
            </a:ln>
          </p:spPr>
        </p:sp>
        <p:sp>
          <p:nvSpPr>
            <p:cNvPr name="TextBox 11" id="11"/>
            <p:cNvSpPr txBox="true"/>
            <p:nvPr/>
          </p:nvSpPr>
          <p:spPr>
            <a:xfrm>
              <a:off x="0" y="57150"/>
              <a:ext cx="969153" cy="517413"/>
            </a:xfrm>
            <a:prstGeom prst="rect">
              <a:avLst/>
            </a:prstGeom>
          </p:spPr>
          <p:txBody>
            <a:bodyPr anchor="ctr" rtlCol="false" tIns="50800" lIns="50800" bIns="50800" rIns="50800"/>
            <a:lstStyle/>
            <a:p>
              <a:pPr algn="ctr" marL="0" indent="0" lvl="0">
                <a:lnSpc>
                  <a:spcPts val="2247"/>
                </a:lnSpc>
                <a:spcBef>
                  <a:spcPct val="0"/>
                </a:spcBef>
              </a:pPr>
            </a:p>
          </p:txBody>
        </p:sp>
      </p:grpSp>
      <p:grpSp>
        <p:nvGrpSpPr>
          <p:cNvPr name="Group 12" id="12"/>
          <p:cNvGrpSpPr/>
          <p:nvPr/>
        </p:nvGrpSpPr>
        <p:grpSpPr>
          <a:xfrm rot="0">
            <a:off x="4743417" y="7198925"/>
            <a:ext cx="3446311" cy="2103570"/>
            <a:chOff x="0" y="0"/>
            <a:chExt cx="907670" cy="554027"/>
          </a:xfrm>
        </p:grpSpPr>
        <p:sp>
          <p:nvSpPr>
            <p:cNvPr name="Freeform 13" id="13"/>
            <p:cNvSpPr/>
            <p:nvPr/>
          </p:nvSpPr>
          <p:spPr>
            <a:xfrm flipH="false" flipV="false" rot="0">
              <a:off x="0" y="0"/>
              <a:ext cx="907670" cy="554027"/>
            </a:xfrm>
            <a:custGeom>
              <a:avLst/>
              <a:gdLst/>
              <a:ahLst/>
              <a:cxnLst/>
              <a:rect r="r" b="b" t="t" l="l"/>
              <a:pathLst>
                <a:path h="554027" w="907670">
                  <a:moveTo>
                    <a:pt x="114568" y="0"/>
                  </a:moveTo>
                  <a:lnTo>
                    <a:pt x="793102" y="0"/>
                  </a:lnTo>
                  <a:cubicBezTo>
                    <a:pt x="856376" y="0"/>
                    <a:pt x="907670" y="51294"/>
                    <a:pt x="907670" y="114568"/>
                  </a:cubicBezTo>
                  <a:lnTo>
                    <a:pt x="907670" y="439458"/>
                  </a:lnTo>
                  <a:cubicBezTo>
                    <a:pt x="907670" y="502733"/>
                    <a:pt x="856376" y="554027"/>
                    <a:pt x="793102" y="554027"/>
                  </a:cubicBezTo>
                  <a:lnTo>
                    <a:pt x="114568" y="554027"/>
                  </a:lnTo>
                  <a:cubicBezTo>
                    <a:pt x="51294" y="554027"/>
                    <a:pt x="0" y="502733"/>
                    <a:pt x="0" y="439458"/>
                  </a:cubicBezTo>
                  <a:lnTo>
                    <a:pt x="0" y="114568"/>
                  </a:lnTo>
                  <a:cubicBezTo>
                    <a:pt x="0" y="51294"/>
                    <a:pt x="51294" y="0"/>
                    <a:pt x="114568" y="0"/>
                  </a:cubicBezTo>
                  <a:close/>
                </a:path>
              </a:pathLst>
            </a:custGeom>
            <a:gradFill rotWithShape="true">
              <a:gsLst>
                <a:gs pos="0">
                  <a:srgbClr val="161560">
                    <a:alpha val="100000"/>
                  </a:srgbClr>
                </a:gs>
                <a:gs pos="100000">
                  <a:srgbClr val="2D82C8">
                    <a:alpha val="100000"/>
                  </a:srgbClr>
                </a:gs>
              </a:gsLst>
              <a:lin ang="2700000"/>
            </a:gradFill>
            <a:ln cap="rnd">
              <a:noFill/>
              <a:prstDash val="solid"/>
              <a:round/>
            </a:ln>
          </p:spPr>
        </p:sp>
        <p:sp>
          <p:nvSpPr>
            <p:cNvPr name="TextBox 14" id="14"/>
            <p:cNvSpPr txBox="true"/>
            <p:nvPr/>
          </p:nvSpPr>
          <p:spPr>
            <a:xfrm>
              <a:off x="0" y="57150"/>
              <a:ext cx="907670" cy="496877"/>
            </a:xfrm>
            <a:prstGeom prst="rect">
              <a:avLst/>
            </a:prstGeom>
          </p:spPr>
          <p:txBody>
            <a:bodyPr anchor="ctr" rtlCol="false" tIns="50800" lIns="50800" bIns="50800" rIns="50800"/>
            <a:lstStyle/>
            <a:p>
              <a:pPr algn="ctr" marL="0" indent="0" lvl="0">
                <a:lnSpc>
                  <a:spcPts val="2247"/>
                </a:lnSpc>
                <a:spcBef>
                  <a:spcPct val="0"/>
                </a:spcBef>
              </a:pPr>
            </a:p>
          </p:txBody>
        </p:sp>
      </p:grpSp>
      <p:sp>
        <p:nvSpPr>
          <p:cNvPr name="Freeform 15" id="15"/>
          <p:cNvSpPr/>
          <p:nvPr/>
        </p:nvSpPr>
        <p:spPr>
          <a:xfrm flipH="false" flipV="false" rot="0">
            <a:off x="13642730" y="-2431262"/>
            <a:ext cx="7233139" cy="6189649"/>
          </a:xfrm>
          <a:custGeom>
            <a:avLst/>
            <a:gdLst/>
            <a:ahLst/>
            <a:cxnLst/>
            <a:rect r="r" b="b" t="t" l="l"/>
            <a:pathLst>
              <a:path h="6189649" w="7233139">
                <a:moveTo>
                  <a:pt x="0" y="0"/>
                </a:moveTo>
                <a:lnTo>
                  <a:pt x="7233140" y="0"/>
                </a:lnTo>
                <a:lnTo>
                  <a:pt x="7233140" y="6189649"/>
                </a:lnTo>
                <a:lnTo>
                  <a:pt x="0" y="6189649"/>
                </a:lnTo>
                <a:lnTo>
                  <a:pt x="0" y="0"/>
                </a:lnTo>
                <a:close/>
              </a:path>
            </a:pathLst>
          </a:custGeom>
          <a:blipFill>
            <a:blip r:embed="rId9"/>
            <a:stretch>
              <a:fillRect l="0" t="0" r="0" b="0"/>
            </a:stretch>
          </a:blipFill>
        </p:spPr>
      </p:sp>
      <p:sp>
        <p:nvSpPr>
          <p:cNvPr name="TextBox 16" id="16"/>
          <p:cNvSpPr txBox="true"/>
          <p:nvPr/>
        </p:nvSpPr>
        <p:spPr>
          <a:xfrm rot="0">
            <a:off x="3057654" y="5283686"/>
            <a:ext cx="3066488" cy="1346200"/>
          </a:xfrm>
          <a:prstGeom prst="rect">
            <a:avLst/>
          </a:prstGeom>
        </p:spPr>
        <p:txBody>
          <a:bodyPr anchor="t" rtlCol="false" tIns="0" lIns="0" bIns="0" rIns="0">
            <a:spAutoFit/>
          </a:bodyPr>
          <a:lstStyle/>
          <a:p>
            <a:pPr algn="ctr" marL="0" indent="0" lvl="0">
              <a:lnSpc>
                <a:spcPts val="2660"/>
              </a:lnSpc>
              <a:spcBef>
                <a:spcPct val="0"/>
              </a:spcBef>
            </a:pPr>
            <a:r>
              <a:rPr lang="en-US" b="true" sz="2800" spc="-182">
                <a:solidFill>
                  <a:srgbClr val="FCFEFF"/>
                </a:solidFill>
                <a:latin typeface="TT Hoves Bold"/>
                <a:ea typeface="TT Hoves Bold"/>
                <a:cs typeface="TT Hoves Bold"/>
                <a:sym typeface="TT Hoves Bold"/>
              </a:rPr>
              <a:t>Feature 1 Time on Site (Minutes): </a:t>
            </a:r>
            <a:r>
              <a:rPr lang="en-US" sz="2800" spc="-182">
                <a:solidFill>
                  <a:srgbClr val="FCFEFF"/>
                </a:solidFill>
                <a:latin typeface="TT Hoves"/>
                <a:ea typeface="TT Hoves"/>
                <a:cs typeface="TT Hoves"/>
                <a:sym typeface="TT Hoves"/>
              </a:rPr>
              <a:t>How long the customer has been browsing.</a:t>
            </a:r>
          </a:p>
        </p:txBody>
      </p:sp>
      <p:grpSp>
        <p:nvGrpSpPr>
          <p:cNvPr name="Group 17" id="17"/>
          <p:cNvGrpSpPr/>
          <p:nvPr/>
        </p:nvGrpSpPr>
        <p:grpSpPr>
          <a:xfrm rot="0">
            <a:off x="654871" y="1520678"/>
            <a:ext cx="16939803" cy="3259741"/>
            <a:chOff x="0" y="0"/>
            <a:chExt cx="4461512" cy="858533"/>
          </a:xfrm>
        </p:grpSpPr>
        <p:sp>
          <p:nvSpPr>
            <p:cNvPr name="Freeform 18" id="18"/>
            <p:cNvSpPr/>
            <p:nvPr/>
          </p:nvSpPr>
          <p:spPr>
            <a:xfrm flipH="false" flipV="false" rot="0">
              <a:off x="0" y="0"/>
              <a:ext cx="4461512" cy="858533"/>
            </a:xfrm>
            <a:custGeom>
              <a:avLst/>
              <a:gdLst/>
              <a:ahLst/>
              <a:cxnLst/>
              <a:rect r="r" b="b" t="t" l="l"/>
              <a:pathLst>
                <a:path h="858533" w="4461512">
                  <a:moveTo>
                    <a:pt x="23308" y="0"/>
                  </a:moveTo>
                  <a:lnTo>
                    <a:pt x="4438204" y="0"/>
                  </a:lnTo>
                  <a:cubicBezTo>
                    <a:pt x="4444385" y="0"/>
                    <a:pt x="4450314" y="2456"/>
                    <a:pt x="4454685" y="6827"/>
                  </a:cubicBezTo>
                  <a:cubicBezTo>
                    <a:pt x="4459056" y="11198"/>
                    <a:pt x="4461512" y="17127"/>
                    <a:pt x="4461512" y="23308"/>
                  </a:cubicBezTo>
                  <a:lnTo>
                    <a:pt x="4461512" y="835224"/>
                  </a:lnTo>
                  <a:cubicBezTo>
                    <a:pt x="4461512" y="848097"/>
                    <a:pt x="4451076" y="858533"/>
                    <a:pt x="4438204" y="858533"/>
                  </a:cubicBezTo>
                  <a:lnTo>
                    <a:pt x="23308" y="858533"/>
                  </a:lnTo>
                  <a:cubicBezTo>
                    <a:pt x="17127" y="858533"/>
                    <a:pt x="11198" y="856077"/>
                    <a:pt x="6827" y="851706"/>
                  </a:cubicBezTo>
                  <a:cubicBezTo>
                    <a:pt x="2456" y="847335"/>
                    <a:pt x="0" y="841406"/>
                    <a:pt x="0" y="835224"/>
                  </a:cubicBezTo>
                  <a:lnTo>
                    <a:pt x="0" y="23308"/>
                  </a:lnTo>
                  <a:cubicBezTo>
                    <a:pt x="0" y="17127"/>
                    <a:pt x="2456" y="11198"/>
                    <a:pt x="6827" y="6827"/>
                  </a:cubicBezTo>
                  <a:cubicBezTo>
                    <a:pt x="11198" y="2456"/>
                    <a:pt x="17127" y="0"/>
                    <a:pt x="23308" y="0"/>
                  </a:cubicBezTo>
                  <a:close/>
                </a:path>
              </a:pathLst>
            </a:custGeom>
            <a:gradFill rotWithShape="true">
              <a:gsLst>
                <a:gs pos="0">
                  <a:srgbClr val="161560">
                    <a:alpha val="100000"/>
                  </a:srgbClr>
                </a:gs>
                <a:gs pos="100000">
                  <a:srgbClr val="2D82C8">
                    <a:alpha val="100000"/>
                  </a:srgbClr>
                </a:gs>
              </a:gsLst>
              <a:lin ang="2700000"/>
            </a:gradFill>
          </p:spPr>
        </p:sp>
        <p:sp>
          <p:nvSpPr>
            <p:cNvPr name="TextBox 19" id="19"/>
            <p:cNvSpPr txBox="true"/>
            <p:nvPr/>
          </p:nvSpPr>
          <p:spPr>
            <a:xfrm>
              <a:off x="0" y="57150"/>
              <a:ext cx="4461512" cy="801383"/>
            </a:xfrm>
            <a:prstGeom prst="rect">
              <a:avLst/>
            </a:prstGeom>
          </p:spPr>
          <p:txBody>
            <a:bodyPr anchor="ctr" rtlCol="false" tIns="50800" lIns="50800" bIns="50800" rIns="50800"/>
            <a:lstStyle/>
            <a:p>
              <a:pPr algn="ctr">
                <a:lnSpc>
                  <a:spcPts val="2247"/>
                </a:lnSpc>
              </a:pPr>
            </a:p>
          </p:txBody>
        </p:sp>
      </p:grpSp>
      <p:sp>
        <p:nvSpPr>
          <p:cNvPr name="Freeform 20" id="20"/>
          <p:cNvSpPr/>
          <p:nvPr/>
        </p:nvSpPr>
        <p:spPr>
          <a:xfrm flipH="false" flipV="false" rot="0">
            <a:off x="-1021825" y="4532854"/>
            <a:ext cx="5895006" cy="6458012"/>
          </a:xfrm>
          <a:custGeom>
            <a:avLst/>
            <a:gdLst/>
            <a:ahLst/>
            <a:cxnLst/>
            <a:rect r="r" b="b" t="t" l="l"/>
            <a:pathLst>
              <a:path h="6458012" w="5895006">
                <a:moveTo>
                  <a:pt x="0" y="0"/>
                </a:moveTo>
                <a:lnTo>
                  <a:pt x="5895007" y="0"/>
                </a:lnTo>
                <a:lnTo>
                  <a:pt x="5895007" y="6458012"/>
                </a:lnTo>
                <a:lnTo>
                  <a:pt x="0" y="6458012"/>
                </a:lnTo>
                <a:lnTo>
                  <a:pt x="0" y="0"/>
                </a:lnTo>
                <a:close/>
              </a:path>
            </a:pathLst>
          </a:custGeom>
          <a:blipFill>
            <a:blip r:embed="rId10"/>
            <a:stretch>
              <a:fillRect l="0" t="0" r="0" b="0"/>
            </a:stretch>
          </a:blipFill>
        </p:spPr>
      </p:sp>
      <p:grpSp>
        <p:nvGrpSpPr>
          <p:cNvPr name="Group 21" id="21"/>
          <p:cNvGrpSpPr/>
          <p:nvPr/>
        </p:nvGrpSpPr>
        <p:grpSpPr>
          <a:xfrm rot="0">
            <a:off x="10117668" y="4896307"/>
            <a:ext cx="7477005" cy="2044759"/>
            <a:chOff x="0" y="0"/>
            <a:chExt cx="592749" cy="162101"/>
          </a:xfrm>
        </p:grpSpPr>
        <p:sp>
          <p:nvSpPr>
            <p:cNvPr name="Freeform 22" id="22"/>
            <p:cNvSpPr/>
            <p:nvPr/>
          </p:nvSpPr>
          <p:spPr>
            <a:xfrm flipH="false" flipV="false" rot="0">
              <a:off x="0" y="0"/>
              <a:ext cx="592749" cy="162101"/>
            </a:xfrm>
            <a:custGeom>
              <a:avLst/>
              <a:gdLst/>
              <a:ahLst/>
              <a:cxnLst/>
              <a:rect r="r" b="b" t="t" l="l"/>
              <a:pathLst>
                <a:path h="162101" w="592749">
                  <a:moveTo>
                    <a:pt x="23815" y="0"/>
                  </a:moveTo>
                  <a:lnTo>
                    <a:pt x="568934" y="0"/>
                  </a:lnTo>
                  <a:cubicBezTo>
                    <a:pt x="575250" y="0"/>
                    <a:pt x="581308" y="2509"/>
                    <a:pt x="585774" y="6975"/>
                  </a:cubicBezTo>
                  <a:cubicBezTo>
                    <a:pt x="590240" y="11441"/>
                    <a:pt x="592749" y="17499"/>
                    <a:pt x="592749" y="23815"/>
                  </a:cubicBezTo>
                  <a:lnTo>
                    <a:pt x="592749" y="138286"/>
                  </a:lnTo>
                  <a:cubicBezTo>
                    <a:pt x="592749" y="151439"/>
                    <a:pt x="582087" y="162101"/>
                    <a:pt x="568934" y="162101"/>
                  </a:cubicBezTo>
                  <a:lnTo>
                    <a:pt x="23815" y="162101"/>
                  </a:lnTo>
                  <a:cubicBezTo>
                    <a:pt x="17499" y="162101"/>
                    <a:pt x="11441" y="159592"/>
                    <a:pt x="6975" y="155126"/>
                  </a:cubicBezTo>
                  <a:cubicBezTo>
                    <a:pt x="2509" y="150659"/>
                    <a:pt x="0" y="144602"/>
                    <a:pt x="0" y="138286"/>
                  </a:cubicBezTo>
                  <a:lnTo>
                    <a:pt x="0" y="23815"/>
                  </a:lnTo>
                  <a:cubicBezTo>
                    <a:pt x="0" y="10662"/>
                    <a:pt x="10662" y="0"/>
                    <a:pt x="23815" y="0"/>
                  </a:cubicBezTo>
                  <a:close/>
                </a:path>
              </a:pathLst>
            </a:custGeom>
            <a:blipFill>
              <a:blip r:embed="rId11"/>
              <a:stretch>
                <a:fillRect l="0" t="-153163" r="0" b="-112503"/>
              </a:stretch>
            </a:blipFill>
          </p:spPr>
        </p:sp>
      </p:grpSp>
      <p:sp>
        <p:nvSpPr>
          <p:cNvPr name="Freeform 23" id="23"/>
          <p:cNvSpPr/>
          <p:nvPr/>
        </p:nvSpPr>
        <p:spPr>
          <a:xfrm flipH="false" flipV="false" rot="0">
            <a:off x="8726159" y="7056953"/>
            <a:ext cx="9374134" cy="2387514"/>
          </a:xfrm>
          <a:custGeom>
            <a:avLst/>
            <a:gdLst/>
            <a:ahLst/>
            <a:cxnLst/>
            <a:rect r="r" b="b" t="t" l="l"/>
            <a:pathLst>
              <a:path h="2387514" w="9374134">
                <a:moveTo>
                  <a:pt x="0" y="0"/>
                </a:moveTo>
                <a:lnTo>
                  <a:pt x="9374134" y="0"/>
                </a:lnTo>
                <a:lnTo>
                  <a:pt x="9374134" y="2387514"/>
                </a:lnTo>
                <a:lnTo>
                  <a:pt x="0" y="2387514"/>
                </a:lnTo>
                <a:lnTo>
                  <a:pt x="0" y="0"/>
                </a:lnTo>
                <a:close/>
              </a:path>
            </a:pathLst>
          </a:custGeom>
          <a:blipFill>
            <a:blip r:embed="rId12"/>
            <a:stretch>
              <a:fillRect l="0" t="0" r="0" b="0"/>
            </a:stretch>
          </a:blipFill>
        </p:spPr>
      </p:sp>
      <p:sp>
        <p:nvSpPr>
          <p:cNvPr name="TextBox 24" id="24"/>
          <p:cNvSpPr txBox="true"/>
          <p:nvPr/>
        </p:nvSpPr>
        <p:spPr>
          <a:xfrm rot="0">
            <a:off x="-473069" y="414178"/>
            <a:ext cx="15132495" cy="872998"/>
          </a:xfrm>
          <a:prstGeom prst="rect">
            <a:avLst/>
          </a:prstGeom>
        </p:spPr>
        <p:txBody>
          <a:bodyPr anchor="t" rtlCol="false" tIns="0" lIns="0" bIns="0" rIns="0">
            <a:spAutoFit/>
          </a:bodyPr>
          <a:lstStyle/>
          <a:p>
            <a:pPr algn="ctr">
              <a:lnSpc>
                <a:spcPts val="6656"/>
              </a:lnSpc>
            </a:pPr>
            <a:r>
              <a:rPr lang="en-US" sz="6400" b="true">
                <a:solidFill>
                  <a:srgbClr val="77E8FF"/>
                </a:solidFill>
                <a:latin typeface="TT Hoves Bold"/>
                <a:ea typeface="TT Hoves Bold"/>
                <a:cs typeface="TT Hoves Bold"/>
                <a:sym typeface="TT Hoves Bold"/>
              </a:rPr>
              <a:t>Input Layer: The Data Entry Point</a:t>
            </a:r>
          </a:p>
        </p:txBody>
      </p:sp>
      <p:sp>
        <p:nvSpPr>
          <p:cNvPr name="TextBox 25" id="25"/>
          <p:cNvSpPr txBox="true"/>
          <p:nvPr/>
        </p:nvSpPr>
        <p:spPr>
          <a:xfrm rot="0">
            <a:off x="6466573" y="4893292"/>
            <a:ext cx="3446311" cy="1844675"/>
          </a:xfrm>
          <a:prstGeom prst="rect">
            <a:avLst/>
          </a:prstGeom>
        </p:spPr>
        <p:txBody>
          <a:bodyPr anchor="t" rtlCol="false" tIns="0" lIns="0" bIns="0" rIns="0">
            <a:spAutoFit/>
          </a:bodyPr>
          <a:lstStyle/>
          <a:p>
            <a:pPr algn="ctr" marL="0" indent="0" lvl="0">
              <a:lnSpc>
                <a:spcPts val="2470"/>
              </a:lnSpc>
              <a:spcBef>
                <a:spcPct val="0"/>
              </a:spcBef>
            </a:pPr>
            <a:r>
              <a:rPr lang="en-US" b="true" sz="2600" spc="-169">
                <a:solidFill>
                  <a:srgbClr val="FCFEFF"/>
                </a:solidFill>
                <a:latin typeface="TT Hoves Bold"/>
                <a:ea typeface="TT Hoves Bold"/>
                <a:cs typeface="TT Hoves Bold"/>
                <a:sym typeface="TT Hoves Bold"/>
              </a:rPr>
              <a:t>Feature 2</a:t>
            </a:r>
            <a:r>
              <a:rPr lang="en-US" sz="2600" spc="-169">
                <a:solidFill>
                  <a:srgbClr val="FCFEFF"/>
                </a:solidFill>
                <a:latin typeface="TT Hoves"/>
                <a:ea typeface="TT Hoves"/>
                <a:cs typeface="TT Hoves"/>
                <a:sym typeface="TT Hoves"/>
              </a:rPr>
              <a:t>  </a:t>
            </a:r>
            <a:r>
              <a:rPr lang="en-US" b="true" sz="2600" spc="-169">
                <a:solidFill>
                  <a:srgbClr val="FCFEFF"/>
                </a:solidFill>
                <a:latin typeface="TT Hoves Bold"/>
                <a:ea typeface="TT Hoves Bold"/>
                <a:cs typeface="TT Hoves Bold"/>
                <a:sym typeface="TT Hoves Bold"/>
              </a:rPr>
              <a:t>Device Type (Mobile/Desktop):</a:t>
            </a:r>
            <a:r>
              <a:rPr lang="en-US" sz="2600" spc="-169">
                <a:solidFill>
                  <a:srgbClr val="FCFEFF"/>
                </a:solidFill>
                <a:latin typeface="TT Hoves"/>
                <a:ea typeface="TT Hoves"/>
                <a:cs typeface="TT Hoves"/>
                <a:sym typeface="TT Hoves"/>
              </a:rPr>
              <a:t> Where the customer is viewing the ad. I use a simple one-hot encoding (Mobile = 1, Desktop = 0).</a:t>
            </a:r>
          </a:p>
        </p:txBody>
      </p:sp>
      <p:sp>
        <p:nvSpPr>
          <p:cNvPr name="TextBox 26" id="26"/>
          <p:cNvSpPr txBox="true"/>
          <p:nvPr/>
        </p:nvSpPr>
        <p:spPr>
          <a:xfrm rot="0">
            <a:off x="1220820" y="1839274"/>
            <a:ext cx="16373854" cy="2689225"/>
          </a:xfrm>
          <a:prstGeom prst="rect">
            <a:avLst/>
          </a:prstGeom>
        </p:spPr>
        <p:txBody>
          <a:bodyPr anchor="t" rtlCol="false" tIns="0" lIns="0" bIns="0" rIns="0">
            <a:spAutoFit/>
          </a:bodyPr>
          <a:lstStyle/>
          <a:p>
            <a:pPr algn="l">
              <a:lnSpc>
                <a:spcPts val="2659"/>
              </a:lnSpc>
            </a:pPr>
            <a:r>
              <a:rPr lang="en-US" sz="2799" spc="-181">
                <a:solidFill>
                  <a:srgbClr val="FCFEFF"/>
                </a:solidFill>
                <a:latin typeface="TT Hoves"/>
                <a:ea typeface="TT Hoves"/>
                <a:cs typeface="TT Hoves"/>
                <a:sym typeface="TT Hoves"/>
              </a:rPr>
              <a:t>The Input Layer is where the network receives the initial, raw data. Each piece of information I feed into the network is called an input feature.</a:t>
            </a:r>
          </a:p>
          <a:p>
            <a:pPr algn="l">
              <a:lnSpc>
                <a:spcPts val="2659"/>
              </a:lnSpc>
            </a:pPr>
          </a:p>
          <a:p>
            <a:pPr algn="l">
              <a:lnSpc>
                <a:spcPts val="2659"/>
              </a:lnSpc>
            </a:pPr>
            <a:r>
              <a:rPr lang="en-US" sz="2799" spc="-181" b="true">
                <a:solidFill>
                  <a:srgbClr val="FCFEFF"/>
                </a:solidFill>
                <a:latin typeface="TT Hoves Bold"/>
                <a:ea typeface="TT Hoves Bold"/>
                <a:cs typeface="TT Hoves Bold"/>
                <a:sym typeface="TT Hoves Bold"/>
              </a:rPr>
              <a:t>My Data Example (Customer Profile):</a:t>
            </a:r>
            <a:r>
              <a:rPr lang="en-US" sz="2799" spc="-181">
                <a:solidFill>
                  <a:srgbClr val="FCFEFF"/>
                </a:solidFill>
                <a:latin typeface="TT Hoves"/>
                <a:ea typeface="TT Hoves"/>
                <a:cs typeface="TT Hoves"/>
                <a:sym typeface="TT Hoves"/>
              </a:rPr>
              <a:t> I chose features that influence online ad clicking. I will trace a single customer through the network.</a:t>
            </a:r>
          </a:p>
          <a:p>
            <a:pPr algn="l">
              <a:lnSpc>
                <a:spcPts val="2659"/>
              </a:lnSpc>
            </a:pPr>
          </a:p>
          <a:p>
            <a:pPr algn="l" marL="0" indent="0" lvl="0">
              <a:lnSpc>
                <a:spcPts val="2659"/>
              </a:lnSpc>
              <a:spcBef>
                <a:spcPct val="0"/>
              </a:spcBef>
            </a:pPr>
            <a:r>
              <a:rPr lang="en-US" b="true" sz="2799" spc="-181">
                <a:solidFill>
                  <a:srgbClr val="FCFEFF"/>
                </a:solidFill>
                <a:latin typeface="TT Hoves Bold"/>
                <a:ea typeface="TT Hoves Bold"/>
                <a:cs typeface="TT Hoves Bold"/>
                <a:sym typeface="TT Hoves Bold"/>
              </a:rPr>
              <a:t>Example Customer Data:</a:t>
            </a:r>
            <a:r>
              <a:rPr lang="en-US" sz="2799" spc="-181">
                <a:solidFill>
                  <a:srgbClr val="FCFEFF"/>
                </a:solidFill>
                <a:latin typeface="TT Hoves"/>
                <a:ea typeface="TT Hoves"/>
                <a:cs typeface="TT Hoves"/>
                <a:sym typeface="TT Hoves"/>
              </a:rPr>
              <a:t> For my simulation, the customer has spent 8 minutes on the site, is using a Mobile device, and has 2 previous clicks. I will highlight the values for my demonstration.</a:t>
            </a:r>
          </a:p>
        </p:txBody>
      </p:sp>
      <p:sp>
        <p:nvSpPr>
          <p:cNvPr name="TextBox 27" id="27"/>
          <p:cNvSpPr txBox="true"/>
          <p:nvPr/>
        </p:nvSpPr>
        <p:spPr>
          <a:xfrm rot="0">
            <a:off x="4816698" y="7439497"/>
            <a:ext cx="3299749" cy="1689100"/>
          </a:xfrm>
          <a:prstGeom prst="rect">
            <a:avLst/>
          </a:prstGeom>
        </p:spPr>
        <p:txBody>
          <a:bodyPr anchor="t" rtlCol="false" tIns="0" lIns="0" bIns="0" rIns="0">
            <a:spAutoFit/>
          </a:bodyPr>
          <a:lstStyle/>
          <a:p>
            <a:pPr algn="ctr" marL="0" indent="0" lvl="0">
              <a:lnSpc>
                <a:spcPts val="2659"/>
              </a:lnSpc>
              <a:spcBef>
                <a:spcPct val="0"/>
              </a:spcBef>
            </a:pPr>
            <a:r>
              <a:rPr lang="en-US" b="true" sz="2799" spc="-181">
                <a:solidFill>
                  <a:srgbClr val="FCFEFF"/>
                </a:solidFill>
                <a:latin typeface="TT Hoves Bold"/>
                <a:ea typeface="TT Hoves Bold"/>
                <a:cs typeface="TT Hoves Bold"/>
                <a:sym typeface="TT Hoves Bold"/>
              </a:rPr>
              <a:t>Feature 3 Previous Clicks (Count): </a:t>
            </a:r>
            <a:r>
              <a:rPr lang="en-US" sz="2799" spc="-181">
                <a:solidFill>
                  <a:srgbClr val="FCFEFF"/>
                </a:solidFill>
                <a:latin typeface="TT Hoves"/>
                <a:ea typeface="TT Hoves"/>
                <a:cs typeface="TT Hoves"/>
                <a:sym typeface="TT Hoves"/>
              </a:rPr>
              <a:t>The customer's history of interacting with similar ads.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16D">
                <a:alpha val="100000"/>
              </a:srgbClr>
            </a:gs>
            <a:gs pos="100000">
              <a:srgbClr val="81249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37656" y="-2762844"/>
            <a:ext cx="15812687" cy="15812687"/>
          </a:xfrm>
          <a:custGeom>
            <a:avLst/>
            <a:gdLst/>
            <a:ahLst/>
            <a:cxnLst/>
            <a:rect r="r" b="b" t="t" l="l"/>
            <a:pathLst>
              <a:path h="15812687" w="15812687">
                <a:moveTo>
                  <a:pt x="0" y="0"/>
                </a:moveTo>
                <a:lnTo>
                  <a:pt x="15812688" y="0"/>
                </a:lnTo>
                <a:lnTo>
                  <a:pt x="15812688" y="15812688"/>
                </a:lnTo>
                <a:lnTo>
                  <a:pt x="0" y="15812688"/>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625273" y="6577613"/>
            <a:ext cx="9483971" cy="3896332"/>
          </a:xfrm>
          <a:custGeom>
            <a:avLst/>
            <a:gdLst/>
            <a:ahLst/>
            <a:cxnLst/>
            <a:rect r="r" b="b" t="t" l="l"/>
            <a:pathLst>
              <a:path h="3896332" w="9483971">
                <a:moveTo>
                  <a:pt x="9483971" y="0"/>
                </a:moveTo>
                <a:lnTo>
                  <a:pt x="0" y="0"/>
                </a:lnTo>
                <a:lnTo>
                  <a:pt x="0" y="3896331"/>
                </a:lnTo>
                <a:lnTo>
                  <a:pt x="9483971" y="3896331"/>
                </a:lnTo>
                <a:lnTo>
                  <a:pt x="94839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473069" y="-473964"/>
            <a:ext cx="9199228" cy="3779349"/>
          </a:xfrm>
          <a:custGeom>
            <a:avLst/>
            <a:gdLst/>
            <a:ahLst/>
            <a:cxnLst/>
            <a:rect r="r" b="b" t="t" l="l"/>
            <a:pathLst>
              <a:path h="3779349" w="9199228">
                <a:moveTo>
                  <a:pt x="0" y="3779349"/>
                </a:moveTo>
                <a:lnTo>
                  <a:pt x="9199228" y="3779349"/>
                </a:lnTo>
                <a:lnTo>
                  <a:pt x="9199228" y="0"/>
                </a:lnTo>
                <a:lnTo>
                  <a:pt x="0" y="0"/>
                </a:lnTo>
                <a:lnTo>
                  <a:pt x="0" y="377934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3119461" y="735598"/>
            <a:ext cx="3107222" cy="310722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6666" t="0" r="-16666" b="0"/>
              </a:stretch>
            </a:blipFill>
            <a:ln w="123825" cap="sq">
              <a:gradFill>
                <a:gsLst>
                  <a:gs pos="0">
                    <a:srgbClr val="0C116D">
                      <a:alpha val="100000"/>
                    </a:srgbClr>
                  </a:gs>
                  <a:gs pos="100000">
                    <a:srgbClr val="C250DF">
                      <a:alpha val="100000"/>
                    </a:srgbClr>
                  </a:gs>
                </a:gsLst>
                <a:lin ang="0"/>
              </a:gradFill>
              <a:prstDash val="solid"/>
              <a:miter/>
            </a:ln>
          </p:spPr>
        </p:sp>
      </p:grpSp>
      <p:sp>
        <p:nvSpPr>
          <p:cNvPr name="Freeform 7" id="7"/>
          <p:cNvSpPr/>
          <p:nvPr/>
        </p:nvSpPr>
        <p:spPr>
          <a:xfrm flipH="false" flipV="false" rot="0">
            <a:off x="16817806" y="854442"/>
            <a:ext cx="591123" cy="8127947"/>
          </a:xfrm>
          <a:custGeom>
            <a:avLst/>
            <a:gdLst/>
            <a:ahLst/>
            <a:cxnLst/>
            <a:rect r="r" b="b" t="t" l="l"/>
            <a:pathLst>
              <a:path h="8127947" w="591123">
                <a:moveTo>
                  <a:pt x="0" y="0"/>
                </a:moveTo>
                <a:lnTo>
                  <a:pt x="591123" y="0"/>
                </a:lnTo>
                <a:lnTo>
                  <a:pt x="591123" y="8127947"/>
                </a:lnTo>
                <a:lnTo>
                  <a:pt x="0" y="81279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7408929" y="1796583"/>
            <a:ext cx="591123" cy="8127947"/>
          </a:xfrm>
          <a:custGeom>
            <a:avLst/>
            <a:gdLst/>
            <a:ahLst/>
            <a:cxnLst/>
            <a:rect r="r" b="b" t="t" l="l"/>
            <a:pathLst>
              <a:path h="8127947" w="591123">
                <a:moveTo>
                  <a:pt x="0" y="0"/>
                </a:moveTo>
                <a:lnTo>
                  <a:pt x="591123" y="0"/>
                </a:lnTo>
                <a:lnTo>
                  <a:pt x="591123" y="8127947"/>
                </a:lnTo>
                <a:lnTo>
                  <a:pt x="0" y="81279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226682" y="3115497"/>
            <a:ext cx="591123" cy="8127947"/>
          </a:xfrm>
          <a:custGeom>
            <a:avLst/>
            <a:gdLst/>
            <a:ahLst/>
            <a:cxnLst/>
            <a:rect r="r" b="b" t="t" l="l"/>
            <a:pathLst>
              <a:path h="8127947" w="591123">
                <a:moveTo>
                  <a:pt x="0" y="0"/>
                </a:moveTo>
                <a:lnTo>
                  <a:pt x="591124" y="0"/>
                </a:lnTo>
                <a:lnTo>
                  <a:pt x="591124" y="8127947"/>
                </a:lnTo>
                <a:lnTo>
                  <a:pt x="0" y="81279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028700" y="6434697"/>
            <a:ext cx="10052156" cy="10052156"/>
          </a:xfrm>
          <a:custGeom>
            <a:avLst/>
            <a:gdLst/>
            <a:ahLst/>
            <a:cxnLst/>
            <a:rect r="r" b="b" t="t" l="l"/>
            <a:pathLst>
              <a:path h="10052156" w="10052156">
                <a:moveTo>
                  <a:pt x="0" y="0"/>
                </a:moveTo>
                <a:lnTo>
                  <a:pt x="10052156" y="0"/>
                </a:lnTo>
                <a:lnTo>
                  <a:pt x="10052156" y="10052155"/>
                </a:lnTo>
                <a:lnTo>
                  <a:pt x="0" y="10052155"/>
                </a:lnTo>
                <a:lnTo>
                  <a:pt x="0" y="0"/>
                </a:lnTo>
                <a:close/>
              </a:path>
            </a:pathLst>
          </a:custGeom>
          <a:blipFill>
            <a:blip r:embed="rId11"/>
            <a:stretch>
              <a:fillRect l="0" t="0" r="0" b="0"/>
            </a:stretch>
          </a:blipFill>
        </p:spPr>
      </p:sp>
      <p:sp>
        <p:nvSpPr>
          <p:cNvPr name="TextBox 11" id="11"/>
          <p:cNvSpPr txBox="true"/>
          <p:nvPr/>
        </p:nvSpPr>
        <p:spPr>
          <a:xfrm rot="0">
            <a:off x="899055" y="599523"/>
            <a:ext cx="12726362" cy="2705862"/>
          </a:xfrm>
          <a:prstGeom prst="rect">
            <a:avLst/>
          </a:prstGeom>
        </p:spPr>
        <p:txBody>
          <a:bodyPr anchor="t" rtlCol="false" tIns="0" lIns="0" bIns="0" rIns="0">
            <a:spAutoFit/>
          </a:bodyPr>
          <a:lstStyle/>
          <a:p>
            <a:pPr algn="l">
              <a:lnSpc>
                <a:spcPts val="6984"/>
              </a:lnSpc>
            </a:pPr>
            <a:r>
              <a:rPr lang="en-US" sz="7200" b="true">
                <a:solidFill>
                  <a:srgbClr val="77E8FF"/>
                </a:solidFill>
                <a:latin typeface="TT Hoves Bold"/>
                <a:ea typeface="TT Hoves Bold"/>
                <a:cs typeface="TT Hoves Bold"/>
                <a:sym typeface="TT Hoves Bold"/>
              </a:rPr>
              <a:t>Hidden Layer 1: Initial Processing and Weight Assignment</a:t>
            </a:r>
          </a:p>
        </p:txBody>
      </p:sp>
      <p:sp>
        <p:nvSpPr>
          <p:cNvPr name="Freeform 12" id="12"/>
          <p:cNvSpPr/>
          <p:nvPr/>
        </p:nvSpPr>
        <p:spPr>
          <a:xfrm flipH="false" flipV="false" rot="0">
            <a:off x="729345" y="3471345"/>
            <a:ext cx="13172252" cy="6860548"/>
          </a:xfrm>
          <a:custGeom>
            <a:avLst/>
            <a:gdLst/>
            <a:ahLst/>
            <a:cxnLst/>
            <a:rect r="r" b="b" t="t" l="l"/>
            <a:pathLst>
              <a:path h="6860548" w="13172252">
                <a:moveTo>
                  <a:pt x="0" y="0"/>
                </a:moveTo>
                <a:lnTo>
                  <a:pt x="13172253" y="0"/>
                </a:lnTo>
                <a:lnTo>
                  <a:pt x="13172253" y="6860548"/>
                </a:lnTo>
                <a:lnTo>
                  <a:pt x="0" y="68605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1237656" y="4010562"/>
            <a:ext cx="10637163" cy="5356225"/>
          </a:xfrm>
          <a:prstGeom prst="rect">
            <a:avLst/>
          </a:prstGeom>
        </p:spPr>
        <p:txBody>
          <a:bodyPr anchor="t" rtlCol="false" tIns="0" lIns="0" bIns="0" rIns="0">
            <a:spAutoFit/>
          </a:bodyPr>
          <a:lstStyle/>
          <a:p>
            <a:pPr algn="l">
              <a:lnSpc>
                <a:spcPts val="2659"/>
              </a:lnSpc>
            </a:pPr>
            <a:r>
              <a:rPr lang="en-US" sz="2799" spc="-181">
                <a:solidFill>
                  <a:srgbClr val="FCFEFF"/>
                </a:solidFill>
                <a:latin typeface="TT Hoves"/>
                <a:ea typeface="TT Hoves"/>
                <a:cs typeface="TT Hoves"/>
                <a:sym typeface="TT Hoves"/>
              </a:rPr>
              <a:t>The neurons in this first hidden layer are where the first level of calculation occurs. Each neuron takes the inputs, applies a weighted sum, and then passes the result through an activation function (like ReLU, for instance).</a:t>
            </a:r>
          </a:p>
          <a:p>
            <a:pPr algn="l">
              <a:lnSpc>
                <a:spcPts val="2659"/>
              </a:lnSpc>
            </a:pPr>
          </a:p>
          <a:p>
            <a:pPr algn="l">
              <a:lnSpc>
                <a:spcPts val="2659"/>
              </a:lnSpc>
            </a:pPr>
            <a:r>
              <a:rPr lang="en-US" sz="2799" spc="-181" b="true">
                <a:solidFill>
                  <a:srgbClr val="FCFEFF"/>
                </a:solidFill>
                <a:latin typeface="TT Hoves Bold"/>
                <a:ea typeface="TT Hoves Bold"/>
                <a:cs typeface="TT Hoves Bold"/>
                <a:sym typeface="TT Hoves Bold"/>
              </a:rPr>
              <a:t>Theoretical Concept: Weights (w):</a:t>
            </a:r>
            <a:r>
              <a:rPr lang="en-US" sz="2799" spc="-181">
                <a:solidFill>
                  <a:srgbClr val="FCFEFF"/>
                </a:solidFill>
                <a:latin typeface="TT Hoves"/>
                <a:ea typeface="TT Hoves"/>
                <a:cs typeface="TT Hoves"/>
                <a:sym typeface="TT Hoves"/>
              </a:rPr>
              <a:t> The influence of any given input is determined by its weight. I represent these weights by the thickness of the connection line. A thicker line means a higher weight, meaning that feature has a stronger influence on the neuron's output.</a:t>
            </a:r>
          </a:p>
          <a:p>
            <a:pPr algn="l">
              <a:lnSpc>
                <a:spcPts val="2659"/>
              </a:lnSpc>
            </a:pPr>
          </a:p>
          <a:p>
            <a:pPr algn="l">
              <a:lnSpc>
                <a:spcPts val="2659"/>
              </a:lnSpc>
            </a:pPr>
            <a:r>
              <a:rPr lang="en-US" sz="2799" spc="-181" b="true">
                <a:solidFill>
                  <a:srgbClr val="FCFEFF"/>
                </a:solidFill>
                <a:latin typeface="TT Hoves Bold"/>
                <a:ea typeface="TT Hoves Bold"/>
                <a:cs typeface="TT Hoves Bold"/>
                <a:sym typeface="TT Hoves Bold"/>
              </a:rPr>
              <a:t>Simulating Processing:</a:t>
            </a:r>
            <a:r>
              <a:rPr lang="en-US" sz="2799" spc="-181">
                <a:solidFill>
                  <a:srgbClr val="FCFEFF"/>
                </a:solidFill>
                <a:latin typeface="TT Hoves"/>
                <a:ea typeface="TT Hoves"/>
                <a:cs typeface="TT Hoves"/>
                <a:sym typeface="TT Hoves"/>
              </a:rPr>
              <a:t> I have trained my network to believe that Time on Site and Device Type (Mobile) are much more reliable indicators of a future click than Previous Clicks. Therefore, I made the connections from the high-influence features thicker.</a:t>
            </a:r>
          </a:p>
          <a:p>
            <a:pPr algn="l">
              <a:lnSpc>
                <a:spcPts val="2659"/>
              </a:lnSpc>
            </a:pPr>
          </a:p>
          <a:p>
            <a:pPr algn="l" marL="0" indent="0" lvl="0">
              <a:lnSpc>
                <a:spcPts val="2659"/>
              </a:lnSpc>
              <a:spcBef>
                <a:spcPct val="0"/>
              </a:spcBef>
            </a:pPr>
            <a:r>
              <a:rPr lang="en-US" sz="2799" spc="-181">
                <a:solidFill>
                  <a:srgbClr val="FCFEFF"/>
                </a:solidFill>
                <a:latin typeface="TT Hoves"/>
                <a:ea typeface="TT Hoves"/>
                <a:cs typeface="TT Hoves"/>
                <a:sym typeface="TT Hoves"/>
              </a:rPr>
              <a:t>This layer starts to turn simple data points (8 minutes) into meaningful signals for the next layer.</a:t>
            </a:r>
          </a:p>
        </p:txBody>
      </p:sp>
      <p:grpSp>
        <p:nvGrpSpPr>
          <p:cNvPr name="Group 14" id="14"/>
          <p:cNvGrpSpPr/>
          <p:nvPr/>
        </p:nvGrpSpPr>
        <p:grpSpPr>
          <a:xfrm rot="0">
            <a:off x="12086911" y="4726967"/>
            <a:ext cx="5617579" cy="4349304"/>
            <a:chOff x="0" y="0"/>
            <a:chExt cx="759070" cy="587695"/>
          </a:xfrm>
        </p:grpSpPr>
        <p:sp>
          <p:nvSpPr>
            <p:cNvPr name="Freeform 15" id="15"/>
            <p:cNvSpPr/>
            <p:nvPr/>
          </p:nvSpPr>
          <p:spPr>
            <a:xfrm flipH="false" flipV="false" rot="0">
              <a:off x="0" y="0"/>
              <a:ext cx="759070" cy="587695"/>
            </a:xfrm>
            <a:custGeom>
              <a:avLst/>
              <a:gdLst/>
              <a:ahLst/>
              <a:cxnLst/>
              <a:rect r="r" b="b" t="t" l="l"/>
              <a:pathLst>
                <a:path h="587695" w="759070">
                  <a:moveTo>
                    <a:pt x="31698" y="0"/>
                  </a:moveTo>
                  <a:lnTo>
                    <a:pt x="727372" y="0"/>
                  </a:lnTo>
                  <a:cubicBezTo>
                    <a:pt x="735779" y="0"/>
                    <a:pt x="743841" y="3340"/>
                    <a:pt x="749786" y="9284"/>
                  </a:cubicBezTo>
                  <a:cubicBezTo>
                    <a:pt x="755730" y="15228"/>
                    <a:pt x="759070" y="23291"/>
                    <a:pt x="759070" y="31698"/>
                  </a:cubicBezTo>
                  <a:lnTo>
                    <a:pt x="759070" y="555998"/>
                  </a:lnTo>
                  <a:cubicBezTo>
                    <a:pt x="759070" y="564404"/>
                    <a:pt x="755730" y="572467"/>
                    <a:pt x="749786" y="578411"/>
                  </a:cubicBezTo>
                  <a:cubicBezTo>
                    <a:pt x="743841" y="584356"/>
                    <a:pt x="735779" y="587695"/>
                    <a:pt x="727372" y="587695"/>
                  </a:cubicBezTo>
                  <a:lnTo>
                    <a:pt x="31698" y="587695"/>
                  </a:lnTo>
                  <a:cubicBezTo>
                    <a:pt x="23291" y="587695"/>
                    <a:pt x="15228" y="584356"/>
                    <a:pt x="9284" y="578411"/>
                  </a:cubicBezTo>
                  <a:cubicBezTo>
                    <a:pt x="3340" y="572467"/>
                    <a:pt x="0" y="564404"/>
                    <a:pt x="0" y="555998"/>
                  </a:cubicBezTo>
                  <a:lnTo>
                    <a:pt x="0" y="31698"/>
                  </a:lnTo>
                  <a:cubicBezTo>
                    <a:pt x="0" y="23291"/>
                    <a:pt x="3340" y="15228"/>
                    <a:pt x="9284" y="9284"/>
                  </a:cubicBezTo>
                  <a:cubicBezTo>
                    <a:pt x="15228" y="3340"/>
                    <a:pt x="23291" y="0"/>
                    <a:pt x="31698" y="0"/>
                  </a:cubicBezTo>
                  <a:close/>
                </a:path>
              </a:pathLst>
            </a:custGeom>
            <a:blipFill>
              <a:blip r:embed="rId14"/>
              <a:stretch>
                <a:fillRect l="0" t="-4199" r="0" b="-2496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16D">
                <a:alpha val="100000"/>
              </a:srgbClr>
            </a:gs>
            <a:gs pos="100000">
              <a:srgbClr val="81249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37656" y="-2762844"/>
            <a:ext cx="15812687" cy="15812687"/>
          </a:xfrm>
          <a:custGeom>
            <a:avLst/>
            <a:gdLst/>
            <a:ahLst/>
            <a:cxnLst/>
            <a:rect r="r" b="b" t="t" l="l"/>
            <a:pathLst>
              <a:path h="15812687" w="15812687">
                <a:moveTo>
                  <a:pt x="0" y="0"/>
                </a:moveTo>
                <a:lnTo>
                  <a:pt x="15812688" y="0"/>
                </a:lnTo>
                <a:lnTo>
                  <a:pt x="15812688" y="15812688"/>
                </a:lnTo>
                <a:lnTo>
                  <a:pt x="0" y="15812688"/>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625273" y="6577613"/>
            <a:ext cx="9483971" cy="3896332"/>
          </a:xfrm>
          <a:custGeom>
            <a:avLst/>
            <a:gdLst/>
            <a:ahLst/>
            <a:cxnLst/>
            <a:rect r="r" b="b" t="t" l="l"/>
            <a:pathLst>
              <a:path h="3896332" w="9483971">
                <a:moveTo>
                  <a:pt x="9483971" y="0"/>
                </a:moveTo>
                <a:lnTo>
                  <a:pt x="0" y="0"/>
                </a:lnTo>
                <a:lnTo>
                  <a:pt x="0" y="3896331"/>
                </a:lnTo>
                <a:lnTo>
                  <a:pt x="9483971" y="3896331"/>
                </a:lnTo>
                <a:lnTo>
                  <a:pt x="94839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473069" y="-473964"/>
            <a:ext cx="9199228" cy="3779349"/>
          </a:xfrm>
          <a:custGeom>
            <a:avLst/>
            <a:gdLst/>
            <a:ahLst/>
            <a:cxnLst/>
            <a:rect r="r" b="b" t="t" l="l"/>
            <a:pathLst>
              <a:path h="3779349" w="9199228">
                <a:moveTo>
                  <a:pt x="0" y="3779349"/>
                </a:moveTo>
                <a:lnTo>
                  <a:pt x="9199228" y="3779349"/>
                </a:lnTo>
                <a:lnTo>
                  <a:pt x="9199228" y="0"/>
                </a:lnTo>
                <a:lnTo>
                  <a:pt x="0" y="0"/>
                </a:lnTo>
                <a:lnTo>
                  <a:pt x="0" y="377934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806821" y="4075740"/>
            <a:ext cx="3275957" cy="4879420"/>
            <a:chOff x="0" y="0"/>
            <a:chExt cx="862804" cy="1285115"/>
          </a:xfrm>
        </p:grpSpPr>
        <p:sp>
          <p:nvSpPr>
            <p:cNvPr name="Freeform 6" id="6"/>
            <p:cNvSpPr/>
            <p:nvPr/>
          </p:nvSpPr>
          <p:spPr>
            <a:xfrm flipH="false" flipV="false" rot="0">
              <a:off x="0" y="0"/>
              <a:ext cx="862804" cy="1285115"/>
            </a:xfrm>
            <a:custGeom>
              <a:avLst/>
              <a:gdLst/>
              <a:ahLst/>
              <a:cxnLst/>
              <a:rect r="r" b="b" t="t" l="l"/>
              <a:pathLst>
                <a:path h="1285115" w="862804">
                  <a:moveTo>
                    <a:pt x="120526" y="0"/>
                  </a:moveTo>
                  <a:lnTo>
                    <a:pt x="742278" y="0"/>
                  </a:lnTo>
                  <a:cubicBezTo>
                    <a:pt x="774243" y="0"/>
                    <a:pt x="804899" y="12698"/>
                    <a:pt x="827502" y="35301"/>
                  </a:cubicBezTo>
                  <a:cubicBezTo>
                    <a:pt x="850105" y="57904"/>
                    <a:pt x="862804" y="88560"/>
                    <a:pt x="862804" y="120526"/>
                  </a:cubicBezTo>
                  <a:lnTo>
                    <a:pt x="862804" y="1164589"/>
                  </a:lnTo>
                  <a:cubicBezTo>
                    <a:pt x="862804" y="1196554"/>
                    <a:pt x="850105" y="1227211"/>
                    <a:pt x="827502" y="1249814"/>
                  </a:cubicBezTo>
                  <a:cubicBezTo>
                    <a:pt x="804899" y="1272417"/>
                    <a:pt x="774243" y="1285115"/>
                    <a:pt x="742278" y="1285115"/>
                  </a:cubicBezTo>
                  <a:lnTo>
                    <a:pt x="120526" y="1285115"/>
                  </a:lnTo>
                  <a:cubicBezTo>
                    <a:pt x="88560" y="1285115"/>
                    <a:pt x="57904" y="1272417"/>
                    <a:pt x="35301" y="1249814"/>
                  </a:cubicBezTo>
                  <a:cubicBezTo>
                    <a:pt x="12698" y="1227211"/>
                    <a:pt x="0" y="1196554"/>
                    <a:pt x="0" y="1164589"/>
                  </a:cubicBezTo>
                  <a:lnTo>
                    <a:pt x="0" y="120526"/>
                  </a:lnTo>
                  <a:cubicBezTo>
                    <a:pt x="0" y="88560"/>
                    <a:pt x="12698" y="57904"/>
                    <a:pt x="35301" y="35301"/>
                  </a:cubicBezTo>
                  <a:cubicBezTo>
                    <a:pt x="57904" y="12698"/>
                    <a:pt x="88560" y="0"/>
                    <a:pt x="120526" y="0"/>
                  </a:cubicBezTo>
                  <a:close/>
                </a:path>
              </a:pathLst>
            </a:custGeom>
            <a:gradFill rotWithShape="true">
              <a:gsLst>
                <a:gs pos="0">
                  <a:srgbClr val="161560">
                    <a:alpha val="100000"/>
                  </a:srgbClr>
                </a:gs>
                <a:gs pos="100000">
                  <a:srgbClr val="2D82C8">
                    <a:alpha val="100000"/>
                  </a:srgbClr>
                </a:gs>
              </a:gsLst>
              <a:lin ang="5400000"/>
            </a:gradFill>
            <a:ln cap="rnd">
              <a:noFill/>
              <a:prstDash val="solid"/>
              <a:round/>
            </a:ln>
          </p:spPr>
        </p:sp>
        <p:sp>
          <p:nvSpPr>
            <p:cNvPr name="TextBox 7" id="7"/>
            <p:cNvSpPr txBox="true"/>
            <p:nvPr/>
          </p:nvSpPr>
          <p:spPr>
            <a:xfrm>
              <a:off x="0" y="57150"/>
              <a:ext cx="862804" cy="1227965"/>
            </a:xfrm>
            <a:prstGeom prst="rect">
              <a:avLst/>
            </a:prstGeom>
          </p:spPr>
          <p:txBody>
            <a:bodyPr anchor="ctr" rtlCol="false" tIns="50800" lIns="50800" bIns="50800" rIns="50800"/>
            <a:lstStyle/>
            <a:p>
              <a:pPr algn="ctr" marL="0" indent="0" lvl="0">
                <a:lnSpc>
                  <a:spcPts val="2247"/>
                </a:lnSpc>
                <a:spcBef>
                  <a:spcPct val="0"/>
                </a:spcBef>
              </a:pPr>
            </a:p>
          </p:txBody>
        </p:sp>
      </p:grpSp>
      <p:grpSp>
        <p:nvGrpSpPr>
          <p:cNvPr name="Group 8" id="8"/>
          <p:cNvGrpSpPr/>
          <p:nvPr/>
        </p:nvGrpSpPr>
        <p:grpSpPr>
          <a:xfrm rot="0">
            <a:off x="5549504" y="4075740"/>
            <a:ext cx="3446311" cy="5008128"/>
            <a:chOff x="0" y="0"/>
            <a:chExt cx="907670" cy="1319013"/>
          </a:xfrm>
        </p:grpSpPr>
        <p:sp>
          <p:nvSpPr>
            <p:cNvPr name="Freeform 9" id="9"/>
            <p:cNvSpPr/>
            <p:nvPr/>
          </p:nvSpPr>
          <p:spPr>
            <a:xfrm flipH="false" flipV="false" rot="0">
              <a:off x="0" y="0"/>
              <a:ext cx="907670" cy="1319013"/>
            </a:xfrm>
            <a:custGeom>
              <a:avLst/>
              <a:gdLst/>
              <a:ahLst/>
              <a:cxnLst/>
              <a:rect r="r" b="b" t="t" l="l"/>
              <a:pathLst>
                <a:path h="1319013" w="907670">
                  <a:moveTo>
                    <a:pt x="114568" y="0"/>
                  </a:moveTo>
                  <a:lnTo>
                    <a:pt x="793102" y="0"/>
                  </a:lnTo>
                  <a:cubicBezTo>
                    <a:pt x="856376" y="0"/>
                    <a:pt x="907670" y="51294"/>
                    <a:pt x="907670" y="114568"/>
                  </a:cubicBezTo>
                  <a:lnTo>
                    <a:pt x="907670" y="1204445"/>
                  </a:lnTo>
                  <a:cubicBezTo>
                    <a:pt x="907670" y="1267719"/>
                    <a:pt x="856376" y="1319013"/>
                    <a:pt x="793102" y="1319013"/>
                  </a:cubicBezTo>
                  <a:lnTo>
                    <a:pt x="114568" y="1319013"/>
                  </a:lnTo>
                  <a:cubicBezTo>
                    <a:pt x="51294" y="1319013"/>
                    <a:pt x="0" y="1267719"/>
                    <a:pt x="0" y="1204445"/>
                  </a:cubicBezTo>
                  <a:lnTo>
                    <a:pt x="0" y="114568"/>
                  </a:lnTo>
                  <a:cubicBezTo>
                    <a:pt x="0" y="51294"/>
                    <a:pt x="51294" y="0"/>
                    <a:pt x="114568" y="0"/>
                  </a:cubicBezTo>
                  <a:close/>
                </a:path>
              </a:pathLst>
            </a:custGeom>
            <a:gradFill rotWithShape="true">
              <a:gsLst>
                <a:gs pos="0">
                  <a:srgbClr val="161560">
                    <a:alpha val="100000"/>
                  </a:srgbClr>
                </a:gs>
                <a:gs pos="100000">
                  <a:srgbClr val="2D82C8">
                    <a:alpha val="100000"/>
                  </a:srgbClr>
                </a:gs>
              </a:gsLst>
              <a:lin ang="2700000"/>
            </a:gradFill>
            <a:ln cap="rnd">
              <a:noFill/>
              <a:prstDash val="solid"/>
              <a:round/>
            </a:ln>
          </p:spPr>
        </p:sp>
        <p:sp>
          <p:nvSpPr>
            <p:cNvPr name="TextBox 10" id="10"/>
            <p:cNvSpPr txBox="true"/>
            <p:nvPr/>
          </p:nvSpPr>
          <p:spPr>
            <a:xfrm>
              <a:off x="0" y="57150"/>
              <a:ext cx="907670" cy="1261863"/>
            </a:xfrm>
            <a:prstGeom prst="rect">
              <a:avLst/>
            </a:prstGeom>
          </p:spPr>
          <p:txBody>
            <a:bodyPr anchor="ctr" rtlCol="false" tIns="50800" lIns="50800" bIns="50800" rIns="50800"/>
            <a:lstStyle/>
            <a:p>
              <a:pPr algn="ctr" marL="0" indent="0" lvl="0">
                <a:lnSpc>
                  <a:spcPts val="2247"/>
                </a:lnSpc>
                <a:spcBef>
                  <a:spcPct val="0"/>
                </a:spcBef>
              </a:pPr>
            </a:p>
          </p:txBody>
        </p:sp>
      </p:grpSp>
      <p:grpSp>
        <p:nvGrpSpPr>
          <p:cNvPr name="Group 11" id="11"/>
          <p:cNvGrpSpPr/>
          <p:nvPr/>
        </p:nvGrpSpPr>
        <p:grpSpPr>
          <a:xfrm rot="0">
            <a:off x="9292186" y="4075740"/>
            <a:ext cx="3446311" cy="5008128"/>
            <a:chOff x="0" y="0"/>
            <a:chExt cx="907670" cy="1319013"/>
          </a:xfrm>
        </p:grpSpPr>
        <p:sp>
          <p:nvSpPr>
            <p:cNvPr name="Freeform 12" id="12"/>
            <p:cNvSpPr/>
            <p:nvPr/>
          </p:nvSpPr>
          <p:spPr>
            <a:xfrm flipH="false" flipV="false" rot="0">
              <a:off x="0" y="0"/>
              <a:ext cx="907670" cy="1319013"/>
            </a:xfrm>
            <a:custGeom>
              <a:avLst/>
              <a:gdLst/>
              <a:ahLst/>
              <a:cxnLst/>
              <a:rect r="r" b="b" t="t" l="l"/>
              <a:pathLst>
                <a:path h="1319013" w="907670">
                  <a:moveTo>
                    <a:pt x="114568" y="0"/>
                  </a:moveTo>
                  <a:lnTo>
                    <a:pt x="793102" y="0"/>
                  </a:lnTo>
                  <a:cubicBezTo>
                    <a:pt x="856376" y="0"/>
                    <a:pt x="907670" y="51294"/>
                    <a:pt x="907670" y="114568"/>
                  </a:cubicBezTo>
                  <a:lnTo>
                    <a:pt x="907670" y="1204445"/>
                  </a:lnTo>
                  <a:cubicBezTo>
                    <a:pt x="907670" y="1267719"/>
                    <a:pt x="856376" y="1319013"/>
                    <a:pt x="793102" y="1319013"/>
                  </a:cubicBezTo>
                  <a:lnTo>
                    <a:pt x="114568" y="1319013"/>
                  </a:lnTo>
                  <a:cubicBezTo>
                    <a:pt x="51294" y="1319013"/>
                    <a:pt x="0" y="1267719"/>
                    <a:pt x="0" y="1204445"/>
                  </a:cubicBezTo>
                  <a:lnTo>
                    <a:pt x="0" y="114568"/>
                  </a:lnTo>
                  <a:cubicBezTo>
                    <a:pt x="0" y="51294"/>
                    <a:pt x="51294" y="0"/>
                    <a:pt x="114568" y="0"/>
                  </a:cubicBezTo>
                  <a:close/>
                </a:path>
              </a:pathLst>
            </a:custGeom>
            <a:gradFill rotWithShape="true">
              <a:gsLst>
                <a:gs pos="0">
                  <a:srgbClr val="161560">
                    <a:alpha val="100000"/>
                  </a:srgbClr>
                </a:gs>
                <a:gs pos="100000">
                  <a:srgbClr val="2D82C8">
                    <a:alpha val="100000"/>
                  </a:srgbClr>
                </a:gs>
              </a:gsLst>
              <a:lin ang="2700000"/>
            </a:gradFill>
            <a:ln cap="rnd">
              <a:noFill/>
              <a:prstDash val="solid"/>
              <a:round/>
            </a:ln>
          </p:spPr>
        </p:sp>
        <p:sp>
          <p:nvSpPr>
            <p:cNvPr name="TextBox 13" id="13"/>
            <p:cNvSpPr txBox="true"/>
            <p:nvPr/>
          </p:nvSpPr>
          <p:spPr>
            <a:xfrm>
              <a:off x="0" y="57150"/>
              <a:ext cx="907670" cy="1261863"/>
            </a:xfrm>
            <a:prstGeom prst="rect">
              <a:avLst/>
            </a:prstGeom>
          </p:spPr>
          <p:txBody>
            <a:bodyPr anchor="ctr" rtlCol="false" tIns="50800" lIns="50800" bIns="50800" rIns="50800"/>
            <a:lstStyle/>
            <a:p>
              <a:pPr algn="ctr" marL="0" indent="0" lvl="0">
                <a:lnSpc>
                  <a:spcPts val="2247"/>
                </a:lnSpc>
                <a:spcBef>
                  <a:spcPct val="0"/>
                </a:spcBef>
              </a:pPr>
            </a:p>
          </p:txBody>
        </p:sp>
      </p:grpSp>
      <p:sp>
        <p:nvSpPr>
          <p:cNvPr name="Freeform 14" id="14"/>
          <p:cNvSpPr/>
          <p:nvPr/>
        </p:nvSpPr>
        <p:spPr>
          <a:xfrm flipH="false" flipV="false" rot="0">
            <a:off x="1874802" y="8955160"/>
            <a:ext cx="2874602" cy="303140"/>
          </a:xfrm>
          <a:custGeom>
            <a:avLst/>
            <a:gdLst/>
            <a:ahLst/>
            <a:cxnLst/>
            <a:rect r="r" b="b" t="t" l="l"/>
            <a:pathLst>
              <a:path h="303140" w="2874602">
                <a:moveTo>
                  <a:pt x="0" y="0"/>
                </a:moveTo>
                <a:lnTo>
                  <a:pt x="2874602" y="0"/>
                </a:lnTo>
                <a:lnTo>
                  <a:pt x="2874602" y="303140"/>
                </a:lnTo>
                <a:lnTo>
                  <a:pt x="0" y="3031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true" rot="-987599">
            <a:off x="-609595" y="8570976"/>
            <a:ext cx="4080767" cy="1782263"/>
          </a:xfrm>
          <a:custGeom>
            <a:avLst/>
            <a:gdLst/>
            <a:ahLst/>
            <a:cxnLst/>
            <a:rect r="r" b="b" t="t" l="l"/>
            <a:pathLst>
              <a:path h="1782263" w="4080767">
                <a:moveTo>
                  <a:pt x="0" y="1782262"/>
                </a:moveTo>
                <a:lnTo>
                  <a:pt x="4080766" y="1782262"/>
                </a:lnTo>
                <a:lnTo>
                  <a:pt x="4080766" y="0"/>
                </a:lnTo>
                <a:lnTo>
                  <a:pt x="0" y="0"/>
                </a:lnTo>
                <a:lnTo>
                  <a:pt x="0" y="1782262"/>
                </a:lnTo>
                <a:close/>
              </a:path>
            </a:pathLst>
          </a:custGeom>
          <a:blipFill>
            <a:blip r:embed="rId10"/>
            <a:stretch>
              <a:fillRect l="0" t="0" r="0" b="0"/>
            </a:stretch>
          </a:blipFill>
        </p:spPr>
      </p:sp>
      <p:sp>
        <p:nvSpPr>
          <p:cNvPr name="TextBox 16" id="16"/>
          <p:cNvSpPr txBox="true"/>
          <p:nvPr/>
        </p:nvSpPr>
        <p:spPr>
          <a:xfrm rot="0">
            <a:off x="5848404" y="4413037"/>
            <a:ext cx="2993396" cy="4445000"/>
          </a:xfrm>
          <a:prstGeom prst="rect">
            <a:avLst/>
          </a:prstGeom>
        </p:spPr>
        <p:txBody>
          <a:bodyPr anchor="t" rtlCol="false" tIns="0" lIns="0" bIns="0" rIns="0">
            <a:spAutoFit/>
          </a:bodyPr>
          <a:lstStyle/>
          <a:p>
            <a:pPr algn="ctr">
              <a:lnSpc>
                <a:spcPts val="2184"/>
              </a:lnSpc>
            </a:pPr>
            <a:r>
              <a:rPr lang="en-US" b="true" sz="2299" spc="-149">
                <a:solidFill>
                  <a:srgbClr val="FCFEFF"/>
                </a:solidFill>
                <a:latin typeface="TT Hoves Bold"/>
                <a:ea typeface="TT Hoves Bold"/>
                <a:cs typeface="TT Hoves Bold"/>
                <a:sym typeface="TT Hoves Bold"/>
              </a:rPr>
              <a:t>Theoretical Concept:</a:t>
            </a:r>
            <a:r>
              <a:rPr lang="en-US" sz="2299" spc="-149">
                <a:solidFill>
                  <a:srgbClr val="FCFEFF"/>
                </a:solidFill>
                <a:latin typeface="TT Hoves"/>
                <a:ea typeface="TT Hoves"/>
                <a:cs typeface="TT Hoves"/>
                <a:sym typeface="TT Hoves"/>
              </a:rPr>
              <a:t> </a:t>
            </a:r>
            <a:r>
              <a:rPr lang="en-US" b="true" sz="2299" spc="-149">
                <a:solidFill>
                  <a:srgbClr val="FCFEFF"/>
                </a:solidFill>
                <a:latin typeface="TT Hoves Bold"/>
                <a:ea typeface="TT Hoves Bold"/>
                <a:cs typeface="TT Hoves Bold"/>
                <a:sym typeface="TT Hoves Bold"/>
              </a:rPr>
              <a:t>Feature Hierarchy:</a:t>
            </a:r>
          </a:p>
          <a:p>
            <a:pPr algn="ctr">
              <a:lnSpc>
                <a:spcPts val="2184"/>
              </a:lnSpc>
            </a:pPr>
          </a:p>
          <a:p>
            <a:pPr algn="ctr" marL="0" indent="0" lvl="0">
              <a:lnSpc>
                <a:spcPts val="2184"/>
              </a:lnSpc>
              <a:spcBef>
                <a:spcPct val="0"/>
              </a:spcBef>
            </a:pPr>
            <a:r>
              <a:rPr lang="en-US" b="true" sz="2299" spc="-149">
                <a:solidFill>
                  <a:srgbClr val="FCFEFF"/>
                </a:solidFill>
                <a:latin typeface="TT Hoves Bold"/>
                <a:ea typeface="TT Hoves Bold"/>
                <a:cs typeface="TT Hoves Bold"/>
                <a:sym typeface="TT Hoves Bold"/>
              </a:rPr>
              <a:t> </a:t>
            </a:r>
            <a:r>
              <a:rPr lang="en-US" sz="2299" spc="-149">
                <a:solidFill>
                  <a:srgbClr val="FCFEFF"/>
                </a:solidFill>
                <a:latin typeface="TT Hoves"/>
                <a:ea typeface="TT Hoves"/>
                <a:cs typeface="TT Hoves"/>
                <a:sym typeface="TT Hoves"/>
              </a:rPr>
              <a:t>This is the power of a deep network. I've allowed the network to automatically construct a meaningful, abstract feature ("Engaged Mobile User") out of simple, raw inputs. The most active path from Layer 1 flows into a single neuron in Layer 2, signifying the successful recognition of this key pattern.</a:t>
            </a:r>
          </a:p>
        </p:txBody>
      </p:sp>
      <p:sp>
        <p:nvSpPr>
          <p:cNvPr name="Freeform 17" id="17"/>
          <p:cNvSpPr/>
          <p:nvPr/>
        </p:nvSpPr>
        <p:spPr>
          <a:xfrm flipH="true" flipV="false" rot="616393">
            <a:off x="16924042" y="1624564"/>
            <a:ext cx="4080767" cy="1782263"/>
          </a:xfrm>
          <a:custGeom>
            <a:avLst/>
            <a:gdLst/>
            <a:ahLst/>
            <a:cxnLst/>
            <a:rect r="r" b="b" t="t" l="l"/>
            <a:pathLst>
              <a:path h="1782263" w="4080767">
                <a:moveTo>
                  <a:pt x="4080767" y="0"/>
                </a:moveTo>
                <a:lnTo>
                  <a:pt x="0" y="0"/>
                </a:lnTo>
                <a:lnTo>
                  <a:pt x="0" y="1782262"/>
                </a:lnTo>
                <a:lnTo>
                  <a:pt x="4080767" y="1782262"/>
                </a:lnTo>
                <a:lnTo>
                  <a:pt x="4080767" y="0"/>
                </a:lnTo>
                <a:close/>
              </a:path>
            </a:pathLst>
          </a:custGeom>
          <a:blipFill>
            <a:blip r:embed="rId10"/>
            <a:stretch>
              <a:fillRect l="0" t="0" r="0" b="0"/>
            </a:stretch>
          </a:blipFill>
        </p:spPr>
      </p:sp>
      <p:sp>
        <p:nvSpPr>
          <p:cNvPr name="Freeform 18" id="18"/>
          <p:cNvSpPr/>
          <p:nvPr/>
        </p:nvSpPr>
        <p:spPr>
          <a:xfrm flipH="false" flipV="false" rot="0">
            <a:off x="5835358" y="8932298"/>
            <a:ext cx="2874602" cy="303140"/>
          </a:xfrm>
          <a:custGeom>
            <a:avLst/>
            <a:gdLst/>
            <a:ahLst/>
            <a:cxnLst/>
            <a:rect r="r" b="b" t="t" l="l"/>
            <a:pathLst>
              <a:path h="303140" w="2874602">
                <a:moveTo>
                  <a:pt x="0" y="0"/>
                </a:moveTo>
                <a:lnTo>
                  <a:pt x="2874602" y="0"/>
                </a:lnTo>
                <a:lnTo>
                  <a:pt x="2874602" y="303140"/>
                </a:lnTo>
                <a:lnTo>
                  <a:pt x="0" y="3031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9607424" y="8955160"/>
            <a:ext cx="2874602" cy="303140"/>
          </a:xfrm>
          <a:custGeom>
            <a:avLst/>
            <a:gdLst/>
            <a:ahLst/>
            <a:cxnLst/>
            <a:rect r="r" b="b" t="t" l="l"/>
            <a:pathLst>
              <a:path h="303140" w="2874602">
                <a:moveTo>
                  <a:pt x="0" y="0"/>
                </a:moveTo>
                <a:lnTo>
                  <a:pt x="2874602" y="0"/>
                </a:lnTo>
                <a:lnTo>
                  <a:pt x="2874602" y="303140"/>
                </a:lnTo>
                <a:lnTo>
                  <a:pt x="0" y="3031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0">
            <a:off x="1806821" y="2367151"/>
            <a:ext cx="14991004" cy="1389276"/>
            <a:chOff x="0" y="0"/>
            <a:chExt cx="3948248" cy="365900"/>
          </a:xfrm>
        </p:grpSpPr>
        <p:sp>
          <p:nvSpPr>
            <p:cNvPr name="Freeform 21" id="21"/>
            <p:cNvSpPr/>
            <p:nvPr/>
          </p:nvSpPr>
          <p:spPr>
            <a:xfrm flipH="false" flipV="false" rot="0">
              <a:off x="0" y="0"/>
              <a:ext cx="3948248" cy="365900"/>
            </a:xfrm>
            <a:custGeom>
              <a:avLst/>
              <a:gdLst/>
              <a:ahLst/>
              <a:cxnLst/>
              <a:rect r="r" b="b" t="t" l="l"/>
              <a:pathLst>
                <a:path h="365900" w="3948248">
                  <a:moveTo>
                    <a:pt x="26338" y="0"/>
                  </a:moveTo>
                  <a:lnTo>
                    <a:pt x="3921910" y="0"/>
                  </a:lnTo>
                  <a:cubicBezTo>
                    <a:pt x="3936456" y="0"/>
                    <a:pt x="3948248" y="11792"/>
                    <a:pt x="3948248" y="26338"/>
                  </a:cubicBezTo>
                  <a:lnTo>
                    <a:pt x="3948248" y="339562"/>
                  </a:lnTo>
                  <a:cubicBezTo>
                    <a:pt x="3948248" y="354108"/>
                    <a:pt x="3936456" y="365900"/>
                    <a:pt x="3921910" y="365900"/>
                  </a:cubicBezTo>
                  <a:lnTo>
                    <a:pt x="26338" y="365900"/>
                  </a:lnTo>
                  <a:cubicBezTo>
                    <a:pt x="11792" y="365900"/>
                    <a:pt x="0" y="354108"/>
                    <a:pt x="0" y="339562"/>
                  </a:cubicBezTo>
                  <a:lnTo>
                    <a:pt x="0" y="26338"/>
                  </a:lnTo>
                  <a:cubicBezTo>
                    <a:pt x="0" y="11792"/>
                    <a:pt x="11792" y="0"/>
                    <a:pt x="26338" y="0"/>
                  </a:cubicBezTo>
                  <a:close/>
                </a:path>
              </a:pathLst>
            </a:custGeom>
            <a:gradFill rotWithShape="true">
              <a:gsLst>
                <a:gs pos="0">
                  <a:srgbClr val="161560">
                    <a:alpha val="100000"/>
                  </a:srgbClr>
                </a:gs>
                <a:gs pos="100000">
                  <a:srgbClr val="2D82C8">
                    <a:alpha val="100000"/>
                  </a:srgbClr>
                </a:gs>
              </a:gsLst>
              <a:lin ang="5400000"/>
            </a:gradFill>
            <a:ln cap="rnd">
              <a:noFill/>
              <a:prstDash val="solid"/>
              <a:round/>
            </a:ln>
          </p:spPr>
        </p:sp>
        <p:sp>
          <p:nvSpPr>
            <p:cNvPr name="TextBox 22" id="22"/>
            <p:cNvSpPr txBox="true"/>
            <p:nvPr/>
          </p:nvSpPr>
          <p:spPr>
            <a:xfrm>
              <a:off x="0" y="57150"/>
              <a:ext cx="3948248" cy="308750"/>
            </a:xfrm>
            <a:prstGeom prst="rect">
              <a:avLst/>
            </a:prstGeom>
          </p:spPr>
          <p:txBody>
            <a:bodyPr anchor="ctr" rtlCol="false" tIns="50800" lIns="50800" bIns="50800" rIns="50800"/>
            <a:lstStyle/>
            <a:p>
              <a:pPr algn="ctr" marL="0" indent="0" lvl="0">
                <a:lnSpc>
                  <a:spcPts val="2247"/>
                </a:lnSpc>
                <a:spcBef>
                  <a:spcPct val="0"/>
                </a:spcBef>
              </a:pPr>
            </a:p>
          </p:txBody>
        </p:sp>
      </p:grpSp>
      <p:grpSp>
        <p:nvGrpSpPr>
          <p:cNvPr name="Group 23" id="23"/>
          <p:cNvGrpSpPr/>
          <p:nvPr/>
        </p:nvGrpSpPr>
        <p:grpSpPr>
          <a:xfrm rot="0">
            <a:off x="13033771" y="4145195"/>
            <a:ext cx="4855684" cy="3759420"/>
            <a:chOff x="0" y="0"/>
            <a:chExt cx="759070" cy="587695"/>
          </a:xfrm>
        </p:grpSpPr>
        <p:sp>
          <p:nvSpPr>
            <p:cNvPr name="Freeform 24" id="24"/>
            <p:cNvSpPr/>
            <p:nvPr/>
          </p:nvSpPr>
          <p:spPr>
            <a:xfrm flipH="false" flipV="false" rot="0">
              <a:off x="0" y="0"/>
              <a:ext cx="759070" cy="587695"/>
            </a:xfrm>
            <a:custGeom>
              <a:avLst/>
              <a:gdLst/>
              <a:ahLst/>
              <a:cxnLst/>
              <a:rect r="r" b="b" t="t" l="l"/>
              <a:pathLst>
                <a:path h="587695" w="759070">
                  <a:moveTo>
                    <a:pt x="36671" y="0"/>
                  </a:moveTo>
                  <a:lnTo>
                    <a:pt x="722398" y="0"/>
                  </a:lnTo>
                  <a:cubicBezTo>
                    <a:pt x="732124" y="0"/>
                    <a:pt x="741452" y="3864"/>
                    <a:pt x="748329" y="10741"/>
                  </a:cubicBezTo>
                  <a:cubicBezTo>
                    <a:pt x="755206" y="17618"/>
                    <a:pt x="759070" y="26945"/>
                    <a:pt x="759070" y="36671"/>
                  </a:cubicBezTo>
                  <a:lnTo>
                    <a:pt x="759070" y="551024"/>
                  </a:lnTo>
                  <a:cubicBezTo>
                    <a:pt x="759070" y="571277"/>
                    <a:pt x="742651" y="587695"/>
                    <a:pt x="722398" y="587695"/>
                  </a:cubicBezTo>
                  <a:lnTo>
                    <a:pt x="36671" y="587695"/>
                  </a:lnTo>
                  <a:cubicBezTo>
                    <a:pt x="16418" y="587695"/>
                    <a:pt x="0" y="571277"/>
                    <a:pt x="0" y="551024"/>
                  </a:cubicBezTo>
                  <a:lnTo>
                    <a:pt x="0" y="36671"/>
                  </a:lnTo>
                  <a:cubicBezTo>
                    <a:pt x="0" y="26945"/>
                    <a:pt x="3864" y="17618"/>
                    <a:pt x="10741" y="10741"/>
                  </a:cubicBezTo>
                  <a:cubicBezTo>
                    <a:pt x="17618" y="3864"/>
                    <a:pt x="26945" y="0"/>
                    <a:pt x="36671" y="0"/>
                  </a:cubicBezTo>
                  <a:close/>
                </a:path>
              </a:pathLst>
            </a:custGeom>
            <a:blipFill>
              <a:blip r:embed="rId11"/>
              <a:stretch>
                <a:fillRect l="0" t="-16722" r="0" b="-12437"/>
              </a:stretch>
            </a:blipFill>
          </p:spPr>
        </p:sp>
      </p:grpSp>
      <p:sp>
        <p:nvSpPr>
          <p:cNvPr name="Freeform 25" id="25"/>
          <p:cNvSpPr/>
          <p:nvPr/>
        </p:nvSpPr>
        <p:spPr>
          <a:xfrm flipH="false" flipV="false" rot="0">
            <a:off x="13538596" y="7182837"/>
            <a:ext cx="4577797" cy="4653415"/>
          </a:xfrm>
          <a:custGeom>
            <a:avLst/>
            <a:gdLst/>
            <a:ahLst/>
            <a:cxnLst/>
            <a:rect r="r" b="b" t="t" l="l"/>
            <a:pathLst>
              <a:path h="4653415" w="4577797">
                <a:moveTo>
                  <a:pt x="0" y="0"/>
                </a:moveTo>
                <a:lnTo>
                  <a:pt x="4577797" y="0"/>
                </a:lnTo>
                <a:lnTo>
                  <a:pt x="4577797" y="4653415"/>
                </a:lnTo>
                <a:lnTo>
                  <a:pt x="0" y="4653415"/>
                </a:lnTo>
                <a:lnTo>
                  <a:pt x="0" y="0"/>
                </a:lnTo>
                <a:close/>
              </a:path>
            </a:pathLst>
          </a:custGeom>
          <a:blipFill>
            <a:blip r:embed="rId12"/>
            <a:stretch>
              <a:fillRect l="0" t="0" r="0" b="0"/>
            </a:stretch>
          </a:blipFill>
        </p:spPr>
      </p:sp>
      <p:sp>
        <p:nvSpPr>
          <p:cNvPr name="TextBox 26" id="26"/>
          <p:cNvSpPr txBox="true"/>
          <p:nvPr/>
        </p:nvSpPr>
        <p:spPr>
          <a:xfrm rot="0">
            <a:off x="2072573" y="4422562"/>
            <a:ext cx="2848281" cy="3606800"/>
          </a:xfrm>
          <a:prstGeom prst="rect">
            <a:avLst/>
          </a:prstGeom>
        </p:spPr>
        <p:txBody>
          <a:bodyPr anchor="t" rtlCol="false" tIns="0" lIns="0" bIns="0" rIns="0">
            <a:spAutoFit/>
          </a:bodyPr>
          <a:lstStyle/>
          <a:p>
            <a:pPr algn="ctr">
              <a:lnSpc>
                <a:spcPts val="2185"/>
              </a:lnSpc>
            </a:pPr>
            <a:r>
              <a:rPr lang="en-US" b="true" sz="2300" spc="-149">
                <a:solidFill>
                  <a:srgbClr val="FCFEFF"/>
                </a:solidFill>
                <a:latin typeface="TT Hoves Bold"/>
                <a:ea typeface="TT Hoves Bold"/>
                <a:cs typeface="TT Hoves Bold"/>
                <a:sym typeface="TT Hoves Bold"/>
              </a:rPr>
              <a:t>Simulating Processing:</a:t>
            </a:r>
          </a:p>
          <a:p>
            <a:pPr algn="ctr">
              <a:lnSpc>
                <a:spcPts val="2185"/>
              </a:lnSpc>
            </a:pPr>
          </a:p>
          <a:p>
            <a:pPr algn="ctr" marL="0" indent="0" lvl="0">
              <a:lnSpc>
                <a:spcPts val="2185"/>
              </a:lnSpc>
              <a:spcBef>
                <a:spcPct val="0"/>
              </a:spcBef>
            </a:pPr>
            <a:r>
              <a:rPr lang="en-US" b="true" sz="2300" spc="-149">
                <a:solidFill>
                  <a:srgbClr val="FCFEFF"/>
                </a:solidFill>
                <a:latin typeface="TT Hoves Bold"/>
                <a:ea typeface="TT Hoves Bold"/>
                <a:cs typeface="TT Hoves Bold"/>
                <a:sym typeface="TT Hoves Bold"/>
              </a:rPr>
              <a:t> </a:t>
            </a:r>
            <a:r>
              <a:rPr lang="en-US" sz="2300" spc="-149">
                <a:solidFill>
                  <a:srgbClr val="FCFEFF"/>
                </a:solidFill>
                <a:latin typeface="TT Hoves"/>
                <a:ea typeface="TT Hoves"/>
                <a:cs typeface="TT Hoves"/>
                <a:sym typeface="TT Hoves"/>
              </a:rPr>
              <a:t>The signals that were strongly activated in Layer 1 (due to the high weights on Time on Site and Mobile) flow here. This layer successfully combines those two signals into a single, high-confidence concept: "Highly Engaged Mobile User."</a:t>
            </a:r>
          </a:p>
        </p:txBody>
      </p:sp>
      <p:sp>
        <p:nvSpPr>
          <p:cNvPr name="TextBox 27" id="27"/>
          <p:cNvSpPr txBox="true"/>
          <p:nvPr/>
        </p:nvSpPr>
        <p:spPr>
          <a:xfrm rot="0">
            <a:off x="1223711" y="547114"/>
            <a:ext cx="16136950" cy="1820037"/>
          </a:xfrm>
          <a:prstGeom prst="rect">
            <a:avLst/>
          </a:prstGeom>
        </p:spPr>
        <p:txBody>
          <a:bodyPr anchor="t" rtlCol="false" tIns="0" lIns="0" bIns="0" rIns="0">
            <a:spAutoFit/>
          </a:bodyPr>
          <a:lstStyle/>
          <a:p>
            <a:pPr algn="ctr">
              <a:lnSpc>
                <a:spcPts val="6984"/>
              </a:lnSpc>
            </a:pPr>
            <a:r>
              <a:rPr lang="en-US" sz="7200" b="true">
                <a:solidFill>
                  <a:srgbClr val="77E8FF"/>
                </a:solidFill>
                <a:latin typeface="TT Hoves Bold"/>
                <a:ea typeface="TT Hoves Bold"/>
                <a:cs typeface="TT Hoves Bold"/>
                <a:sym typeface="TT Hoves Bold"/>
              </a:rPr>
              <a:t>Hidden Layer 2: Feature Abstraction and Pattern Recognition</a:t>
            </a:r>
          </a:p>
        </p:txBody>
      </p:sp>
      <p:sp>
        <p:nvSpPr>
          <p:cNvPr name="TextBox 28" id="28"/>
          <p:cNvSpPr txBox="true"/>
          <p:nvPr/>
        </p:nvSpPr>
        <p:spPr>
          <a:xfrm rot="0">
            <a:off x="9625273" y="4413037"/>
            <a:ext cx="2856753" cy="3616325"/>
          </a:xfrm>
          <a:prstGeom prst="rect">
            <a:avLst/>
          </a:prstGeom>
        </p:spPr>
        <p:txBody>
          <a:bodyPr anchor="t" rtlCol="false" tIns="0" lIns="0" bIns="0" rIns="0">
            <a:spAutoFit/>
          </a:bodyPr>
          <a:lstStyle/>
          <a:p>
            <a:pPr algn="ctr">
              <a:lnSpc>
                <a:spcPts val="2184"/>
              </a:lnSpc>
            </a:pPr>
            <a:r>
              <a:rPr lang="en-US" b="true" sz="2299" spc="-149">
                <a:solidFill>
                  <a:srgbClr val="FCFEFF"/>
                </a:solidFill>
                <a:latin typeface="TT Hoves Bold"/>
                <a:ea typeface="TT Hoves Bold"/>
                <a:cs typeface="TT Hoves Bold"/>
                <a:sym typeface="TT Hoves Bold"/>
              </a:rPr>
              <a:t>Simulating Processing:</a:t>
            </a:r>
          </a:p>
          <a:p>
            <a:pPr algn="ctr">
              <a:lnSpc>
                <a:spcPts val="2184"/>
              </a:lnSpc>
            </a:pPr>
          </a:p>
          <a:p>
            <a:pPr algn="ctr" marL="0" indent="0" lvl="0">
              <a:lnSpc>
                <a:spcPts val="2184"/>
              </a:lnSpc>
              <a:spcBef>
                <a:spcPct val="0"/>
              </a:spcBef>
            </a:pPr>
            <a:r>
              <a:rPr lang="en-US" sz="2299" spc="-149">
                <a:solidFill>
                  <a:srgbClr val="FCFEFF"/>
                </a:solidFill>
                <a:latin typeface="TT Hoves"/>
                <a:ea typeface="TT Hoves"/>
                <a:cs typeface="TT Hoves"/>
                <a:sym typeface="TT Hoves"/>
              </a:rPr>
              <a:t> The signals that were strongly activated in Layer 1 (due to the high weights on Time on Site and Mobile) flow here. This layer successfully combines those two signals into a single, high-confidence concept: "Highly Engaged Mobile User."</a:t>
            </a:r>
          </a:p>
        </p:txBody>
      </p:sp>
      <p:sp>
        <p:nvSpPr>
          <p:cNvPr name="TextBox 29" id="29"/>
          <p:cNvSpPr txBox="true"/>
          <p:nvPr/>
        </p:nvSpPr>
        <p:spPr>
          <a:xfrm rot="0">
            <a:off x="2330796" y="2750639"/>
            <a:ext cx="13626408" cy="688975"/>
          </a:xfrm>
          <a:prstGeom prst="rect">
            <a:avLst/>
          </a:prstGeom>
        </p:spPr>
        <p:txBody>
          <a:bodyPr anchor="t" rtlCol="false" tIns="0" lIns="0" bIns="0" rIns="0">
            <a:spAutoFit/>
          </a:bodyPr>
          <a:lstStyle/>
          <a:p>
            <a:pPr algn="ctr" marL="0" indent="0" lvl="0">
              <a:lnSpc>
                <a:spcPts val="2659"/>
              </a:lnSpc>
              <a:spcBef>
                <a:spcPct val="0"/>
              </a:spcBef>
            </a:pPr>
            <a:r>
              <a:rPr lang="en-US" sz="2799" spc="-181">
                <a:solidFill>
                  <a:srgbClr val="FCFEFF"/>
                </a:solidFill>
                <a:latin typeface="TT Hoves"/>
                <a:ea typeface="TT Hoves"/>
                <a:cs typeface="TT Hoves"/>
                <a:sym typeface="TT Hoves"/>
              </a:rPr>
              <a:t>The second hidden layer is deeper and its role is to combine the preliminary patterns found in Layer 1. This process is called feature abstraction. It takes simple concepts and builds complex ones.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DAG0rs-j_o8</dc:identifier>
  <dcterms:modified xsi:type="dcterms:W3CDTF">2011-08-01T06:04:30Z</dcterms:modified>
  <cp:revision>1</cp:revision>
  <dc:title>A07_Chloe_Tu_ITAI_2373</dc:title>
</cp:coreProperties>
</file>